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4"/>
    <p:sldMasterId id="2147483648" r:id="rId5"/>
    <p:sldMasterId id="2147483959" r:id="rId6"/>
    <p:sldMasterId id="2147483997" r:id="rId7"/>
  </p:sldMasterIdLst>
  <p:notesMasterIdLst>
    <p:notesMasterId r:id="rId77"/>
  </p:notesMasterIdLst>
  <p:sldIdLst>
    <p:sldId id="1841" r:id="rId8"/>
    <p:sldId id="1820" r:id="rId9"/>
    <p:sldId id="275" r:id="rId10"/>
    <p:sldId id="257" r:id="rId11"/>
    <p:sldId id="258" r:id="rId12"/>
    <p:sldId id="276" r:id="rId13"/>
    <p:sldId id="274" r:id="rId14"/>
    <p:sldId id="277" r:id="rId15"/>
    <p:sldId id="1827" r:id="rId16"/>
    <p:sldId id="1828" r:id="rId17"/>
    <p:sldId id="1829" r:id="rId18"/>
    <p:sldId id="1830" r:id="rId19"/>
    <p:sldId id="1831" r:id="rId20"/>
    <p:sldId id="1836" r:id="rId21"/>
    <p:sldId id="1837" r:id="rId22"/>
    <p:sldId id="1838" r:id="rId23"/>
    <p:sldId id="1839" r:id="rId24"/>
    <p:sldId id="1777" r:id="rId25"/>
    <p:sldId id="1798" r:id="rId26"/>
    <p:sldId id="1805" r:id="rId27"/>
    <p:sldId id="1781" r:id="rId28"/>
    <p:sldId id="1807" r:id="rId29"/>
    <p:sldId id="1808" r:id="rId30"/>
    <p:sldId id="1809" r:id="rId31"/>
    <p:sldId id="1810" r:id="rId32"/>
    <p:sldId id="1811" r:id="rId33"/>
    <p:sldId id="1813" r:id="rId34"/>
    <p:sldId id="1812" r:id="rId35"/>
    <p:sldId id="1814" r:id="rId36"/>
    <p:sldId id="1816" r:id="rId37"/>
    <p:sldId id="1817" r:id="rId38"/>
    <p:sldId id="1818" r:id="rId39"/>
    <p:sldId id="1815" r:id="rId40"/>
    <p:sldId id="1819" r:id="rId41"/>
    <p:sldId id="1768" r:id="rId42"/>
    <p:sldId id="1842" r:id="rId43"/>
    <p:sldId id="1821" r:id="rId44"/>
    <p:sldId id="1822" r:id="rId45"/>
    <p:sldId id="259" r:id="rId46"/>
    <p:sldId id="260" r:id="rId47"/>
    <p:sldId id="261" r:id="rId48"/>
    <p:sldId id="1823" r:id="rId49"/>
    <p:sldId id="263" r:id="rId50"/>
    <p:sldId id="1824" r:id="rId51"/>
    <p:sldId id="278" r:id="rId52"/>
    <p:sldId id="279" r:id="rId53"/>
    <p:sldId id="1825" r:id="rId54"/>
    <p:sldId id="1826" r:id="rId55"/>
    <p:sldId id="269" r:id="rId56"/>
    <p:sldId id="1784" r:id="rId57"/>
    <p:sldId id="1832" r:id="rId58"/>
    <p:sldId id="395" r:id="rId59"/>
    <p:sldId id="381" r:id="rId60"/>
    <p:sldId id="418" r:id="rId61"/>
    <p:sldId id="419" r:id="rId62"/>
    <p:sldId id="420" r:id="rId63"/>
    <p:sldId id="421" r:id="rId64"/>
    <p:sldId id="422" r:id="rId65"/>
    <p:sldId id="423" r:id="rId66"/>
    <p:sldId id="425" r:id="rId67"/>
    <p:sldId id="426" r:id="rId68"/>
    <p:sldId id="427" r:id="rId69"/>
    <p:sldId id="272" r:id="rId70"/>
    <p:sldId id="273" r:id="rId71"/>
    <p:sldId id="1833" r:id="rId72"/>
    <p:sldId id="1834" r:id="rId73"/>
    <p:sldId id="1840" r:id="rId74"/>
    <p:sldId id="1783" r:id="rId75"/>
    <p:sldId id="298" r:id="rId76"/>
  </p:sldIdLst>
  <p:sldSz cx="12192000" cy="6858000"/>
  <p:notesSz cx="9236075" cy="6950075"/>
  <p:embeddedFontLst>
    <p:embeddedFont>
      <p:font typeface="Century Gothic" panose="020B0502020202020204" pitchFamily="34" charset="0"/>
      <p:regular r:id="rId78"/>
      <p:bold r:id="rId79"/>
      <p:italic r:id="rId80"/>
      <p:boldItalic r:id="rId81"/>
    </p:embeddedFont>
    <p:embeddedFont>
      <p:font typeface="Century Schoolbook" panose="02040604050505020304" pitchFamily="18" charset="0"/>
      <p:regular r:id="rId82"/>
      <p:bold r:id="rId83"/>
      <p:italic r:id="rId84"/>
      <p:boldItalic r:id="rId85"/>
    </p:embeddedFont>
    <p:embeddedFont>
      <p:font typeface="Chewy" panose="020B0604020202020204" charset="0"/>
      <p:regular r:id="rId86"/>
      <p:bold r:id="rId87"/>
      <p:italic r:id="rId88"/>
      <p:boldItalic r:id="rId89"/>
    </p:embeddedFont>
    <p:embeddedFont>
      <p:font typeface="DM Sans" pitchFamily="2" charset="0"/>
      <p:regular r:id="rId90"/>
      <p:bold r:id="rId91"/>
      <p:italic r:id="rId92"/>
      <p:boldItalic r:id="rId93"/>
    </p:embeddedFont>
    <p:embeddedFont>
      <p:font typeface="DM Sans Bold" pitchFamily="2" charset="0"/>
      <p:regular r:id="rId94"/>
      <p:bold r:id="rId95"/>
      <p:italic r:id="rId96"/>
      <p:boldItalic r:id="rId97"/>
    </p:embeddedFont>
    <p:embeddedFont>
      <p:font typeface="DM Serif Display" pitchFamily="2" charset="0"/>
      <p:regular r:id="rId98"/>
      <p:italic r:id="rId99"/>
    </p:embeddedFont>
    <p:embeddedFont>
      <p:font typeface="DM Serif Display Italics" panose="020B0604020202020204" charset="0"/>
      <p:regular r:id="rId100"/>
      <p:bold r:id="rId101"/>
      <p:italic r:id="rId102"/>
      <p:boldItalic r:id="rId103"/>
    </p:embeddedFont>
    <p:embeddedFont>
      <p:font typeface="Garamond" panose="02020404030301010803" pitchFamily="18" charset="0"/>
      <p:regular r:id="rId104"/>
      <p:bold r:id="rId105"/>
      <p:italic r:id="rId106"/>
      <p:boldItalic r:id="rId107"/>
    </p:embeddedFont>
    <p:embeddedFont>
      <p:font typeface="Impact" panose="020B0806030902050204" pitchFamily="34" charset="0"/>
      <p:regular r:id="rId108"/>
    </p:embeddedFont>
    <p:embeddedFont>
      <p:font typeface="Lucida Sans" panose="020B0602030504020204" pitchFamily="34"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
      <p:font typeface="Wingdings 3" panose="05040102010807070707" pitchFamily="18" charset="2"/>
      <p:regular r:id="rId1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8" roundtripDataSignature="AMtx7mj5mDuUHdW45LRU/z9U+01Jd7WT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54FF0-3C23-D84C-8168-0388FA5C4CFE}" v="5" dt="2025-08-13T21:15:37.332"/>
    <p1510:client id="{33A1D081-5105-4833-59A2-3CC777AB7FAC}" v="1" dt="2025-08-13T21:20:27.794"/>
    <p1510:client id="{565EFFB5-A82E-4C63-7AAA-C5027252F5A9}" v="12" dt="2025-08-13T21:41:31.058"/>
    <p1510:client id="{AA30371B-C3CC-0427-188B-C2143BC0BD68}" v="5" dt="2025-08-13T21:43:43.925"/>
  </p1510:revLst>
</p1510:revInfo>
</file>

<file path=ppt/tableStyles.xml><?xml version="1.0" encoding="utf-8"?>
<a:tblStyleLst xmlns:a="http://schemas.openxmlformats.org/drawingml/2006/main" def="{0869F860-E60E-4835-839F-6E2DD9B98FFF}">
  <a:tblStyle styleId="{0869F860-E60E-4835-839F-6E2DD9B98FF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64D4208-01FF-4B99-BC09-5A00347A31C2}"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7E6"/>
          </a:solidFill>
        </a:fill>
      </a:tcStyle>
    </a:wholeTbl>
    <a:band1H>
      <a:tcTxStyle/>
      <a:tcStyle>
        <a:tcBdr/>
        <a:fill>
          <a:solidFill>
            <a:srgbClr val="E3CACA"/>
          </a:solidFill>
        </a:fill>
      </a:tcStyle>
    </a:band1H>
    <a:band2H>
      <a:tcTxStyle/>
      <a:tcStyle>
        <a:tcBdr/>
      </a:tcStyle>
    </a:band2H>
    <a:band1V>
      <a:tcTxStyle/>
      <a:tcStyle>
        <a:tcBdr/>
        <a:fill>
          <a:solidFill>
            <a:srgbClr val="E3CA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font" Target="fonts/font40.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font" Target="fonts/font35.fntdata"/><Relationship Id="rId16" Type="http://schemas.openxmlformats.org/officeDocument/2006/relationships/slide" Target="slides/slide9.xml"/><Relationship Id="rId107" Type="http://schemas.openxmlformats.org/officeDocument/2006/relationships/font" Target="fonts/font30.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font" Target="fonts/font2.fntdata"/><Relationship Id="rId102" Type="http://schemas.openxmlformats.org/officeDocument/2006/relationships/font" Target="fonts/font25.fntdata"/><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36.fntdata"/><Relationship Id="rId118" Type="http://customschemas.google.com/relationships/presentationmetadata" Target="metadata"/><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26.fntdata"/><Relationship Id="rId108" Type="http://schemas.openxmlformats.org/officeDocument/2006/relationships/font" Target="fonts/font31.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37.fntdata"/><Relationship Id="rId119" Type="http://schemas.openxmlformats.org/officeDocument/2006/relationships/presProps" Target="pres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32.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20.fntdata"/><Relationship Id="rId104" Type="http://schemas.openxmlformats.org/officeDocument/2006/relationships/font" Target="fonts/font27.fntdata"/><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0.fntdata"/><Relationship Id="rId110" Type="http://schemas.openxmlformats.org/officeDocument/2006/relationships/font" Target="fonts/font33.fntdata"/><Relationship Id="rId115" Type="http://schemas.openxmlformats.org/officeDocument/2006/relationships/font" Target="fonts/font38.fntdata"/><Relationship Id="rId61" Type="http://schemas.openxmlformats.org/officeDocument/2006/relationships/slide" Target="slides/slide54.xml"/><Relationship Id="rId82" Type="http://schemas.openxmlformats.org/officeDocument/2006/relationships/font" Target="fonts/font5.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6.fntdata"/><Relationship Id="rId98" Type="http://schemas.openxmlformats.org/officeDocument/2006/relationships/font" Target="fonts/font21.fntdata"/><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39.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font" Target="fonts/font34.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29.fntdata"/><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font" Target="fonts/font1.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83B62-C9CD-488B-9801-74D8225F3EEE}" type="doc">
      <dgm:prSet loTypeId="urn:microsoft.com/office/officeart/2016/7/layout/VerticalHollowActionList" loCatId="List" qsTypeId="urn:microsoft.com/office/officeart/2005/8/quickstyle/simple1" qsCatId="simple" csTypeId="urn:microsoft.com/office/officeart/2005/8/colors/colorful1" csCatId="colorful"/>
      <dgm:spPr/>
      <dgm:t>
        <a:bodyPr/>
        <a:lstStyle/>
        <a:p>
          <a:endParaRPr lang="en-US"/>
        </a:p>
      </dgm:t>
    </dgm:pt>
    <dgm:pt modelId="{80F9A82C-4957-493A-8580-3C2A3BCF1122}">
      <dgm:prSet/>
      <dgm:spPr/>
      <dgm:t>
        <a:bodyPr/>
        <a:lstStyle/>
        <a:p>
          <a:r>
            <a:rPr lang="en-US"/>
            <a:t>Goal</a:t>
          </a:r>
        </a:p>
      </dgm:t>
    </dgm:pt>
    <dgm:pt modelId="{A61C4445-B3FB-4986-AE81-E9620CEDDC65}" type="parTrans" cxnId="{D2F65719-3914-4CB5-A156-C733F78E958C}">
      <dgm:prSet/>
      <dgm:spPr/>
      <dgm:t>
        <a:bodyPr/>
        <a:lstStyle/>
        <a:p>
          <a:endParaRPr lang="en-US"/>
        </a:p>
      </dgm:t>
    </dgm:pt>
    <dgm:pt modelId="{A308F831-251B-450A-BBF7-8CF17CA3FBEC}" type="sibTrans" cxnId="{D2F65719-3914-4CB5-A156-C733F78E958C}">
      <dgm:prSet/>
      <dgm:spPr/>
      <dgm:t>
        <a:bodyPr/>
        <a:lstStyle/>
        <a:p>
          <a:endParaRPr lang="en-US"/>
        </a:p>
      </dgm:t>
    </dgm:pt>
    <dgm:pt modelId="{F51FC4FE-32B6-4116-B189-9CD7A939DA00}">
      <dgm:prSet/>
      <dgm:spPr/>
      <dgm:t>
        <a:bodyPr/>
        <a:lstStyle/>
        <a:p>
          <a:r>
            <a:rPr lang="en-US"/>
            <a:t>Goal #1: 21st Century Integration</a:t>
          </a:r>
        </a:p>
      </dgm:t>
    </dgm:pt>
    <dgm:pt modelId="{6392FE5D-7426-49DF-A214-A3F4D354C7DB}" type="parTrans" cxnId="{90B48525-2306-4E46-B351-ECB4DBD8B0D9}">
      <dgm:prSet/>
      <dgm:spPr/>
      <dgm:t>
        <a:bodyPr/>
        <a:lstStyle/>
        <a:p>
          <a:endParaRPr lang="en-US"/>
        </a:p>
      </dgm:t>
    </dgm:pt>
    <dgm:pt modelId="{365321A0-0EB8-4033-98E9-0C3CEE695E4F}" type="sibTrans" cxnId="{90B48525-2306-4E46-B351-ECB4DBD8B0D9}">
      <dgm:prSet/>
      <dgm:spPr/>
      <dgm:t>
        <a:bodyPr/>
        <a:lstStyle/>
        <a:p>
          <a:endParaRPr lang="en-US"/>
        </a:p>
      </dgm:t>
    </dgm:pt>
    <dgm:pt modelId="{9CB16E8F-3256-4CFE-AFF5-40EB0A66B67B}">
      <dgm:prSet/>
      <dgm:spPr/>
      <dgm:t>
        <a:bodyPr/>
        <a:lstStyle/>
        <a:p>
          <a:r>
            <a:rPr lang="en-US"/>
            <a:t>Goal</a:t>
          </a:r>
        </a:p>
      </dgm:t>
    </dgm:pt>
    <dgm:pt modelId="{5BE00AA8-5895-48CA-A379-5A15B925027B}" type="parTrans" cxnId="{8DA08CCB-DE11-438C-8C22-DD0254408B21}">
      <dgm:prSet/>
      <dgm:spPr/>
      <dgm:t>
        <a:bodyPr/>
        <a:lstStyle/>
        <a:p>
          <a:endParaRPr lang="en-US"/>
        </a:p>
      </dgm:t>
    </dgm:pt>
    <dgm:pt modelId="{F6256117-D581-4508-B00A-0C322AD5CA2A}" type="sibTrans" cxnId="{8DA08CCB-DE11-438C-8C22-DD0254408B21}">
      <dgm:prSet/>
      <dgm:spPr/>
      <dgm:t>
        <a:bodyPr/>
        <a:lstStyle/>
        <a:p>
          <a:endParaRPr lang="en-US"/>
        </a:p>
      </dgm:t>
    </dgm:pt>
    <dgm:pt modelId="{B81AB61E-6DE4-4F54-8C6F-6B4C45D41965}">
      <dgm:prSet/>
      <dgm:spPr/>
      <dgm:t>
        <a:bodyPr/>
        <a:lstStyle/>
        <a:p>
          <a:r>
            <a:rPr lang="en-US"/>
            <a:t>Goal #2: Community Engagement</a:t>
          </a:r>
        </a:p>
      </dgm:t>
    </dgm:pt>
    <dgm:pt modelId="{F506FA5D-8D41-4522-A645-91CB1EF2D554}" type="parTrans" cxnId="{4DE8CE81-FDF6-4C86-9662-711C377A10D4}">
      <dgm:prSet/>
      <dgm:spPr/>
      <dgm:t>
        <a:bodyPr/>
        <a:lstStyle/>
        <a:p>
          <a:endParaRPr lang="en-US"/>
        </a:p>
      </dgm:t>
    </dgm:pt>
    <dgm:pt modelId="{7EF8C986-CD4A-4DE5-A888-44A003D2B084}" type="sibTrans" cxnId="{4DE8CE81-FDF6-4C86-9662-711C377A10D4}">
      <dgm:prSet/>
      <dgm:spPr/>
      <dgm:t>
        <a:bodyPr/>
        <a:lstStyle/>
        <a:p>
          <a:endParaRPr lang="en-US"/>
        </a:p>
      </dgm:t>
    </dgm:pt>
    <dgm:pt modelId="{0655F2DF-769B-4CCC-A3D3-9FA80BB03579}">
      <dgm:prSet/>
      <dgm:spPr/>
      <dgm:t>
        <a:bodyPr/>
        <a:lstStyle/>
        <a:p>
          <a:r>
            <a:rPr lang="en-US"/>
            <a:t>Goal</a:t>
          </a:r>
        </a:p>
      </dgm:t>
    </dgm:pt>
    <dgm:pt modelId="{49E10C99-2E67-4648-B052-C635A721C5B4}" type="parTrans" cxnId="{5EF77F84-67B4-4DA9-8026-565B3B57FE39}">
      <dgm:prSet/>
      <dgm:spPr/>
      <dgm:t>
        <a:bodyPr/>
        <a:lstStyle/>
        <a:p>
          <a:endParaRPr lang="en-US"/>
        </a:p>
      </dgm:t>
    </dgm:pt>
    <dgm:pt modelId="{CE497B3D-A74E-4E1F-97EA-B719FF0419DB}" type="sibTrans" cxnId="{5EF77F84-67B4-4DA9-8026-565B3B57FE39}">
      <dgm:prSet/>
      <dgm:spPr/>
      <dgm:t>
        <a:bodyPr/>
        <a:lstStyle/>
        <a:p>
          <a:endParaRPr lang="en-US"/>
        </a:p>
      </dgm:t>
    </dgm:pt>
    <dgm:pt modelId="{9894F5A4-290B-48B5-9C35-37B4F0F6F4F3}">
      <dgm:prSet/>
      <dgm:spPr/>
      <dgm:t>
        <a:bodyPr/>
        <a:lstStyle/>
        <a:p>
          <a:r>
            <a:rPr lang="en-US"/>
            <a:t>Goal #3: Facilities, Finance, and Staff Support</a:t>
          </a:r>
        </a:p>
      </dgm:t>
    </dgm:pt>
    <dgm:pt modelId="{465AD876-64FC-4703-A557-4C87E7DBFA5D}" type="parTrans" cxnId="{A1F29452-FE7A-4950-AFEB-A964CC2DE5E6}">
      <dgm:prSet/>
      <dgm:spPr/>
      <dgm:t>
        <a:bodyPr/>
        <a:lstStyle/>
        <a:p>
          <a:endParaRPr lang="en-US"/>
        </a:p>
      </dgm:t>
    </dgm:pt>
    <dgm:pt modelId="{208D40E3-5349-4B6E-8801-C6CB60114868}" type="sibTrans" cxnId="{A1F29452-FE7A-4950-AFEB-A964CC2DE5E6}">
      <dgm:prSet/>
      <dgm:spPr/>
      <dgm:t>
        <a:bodyPr/>
        <a:lstStyle/>
        <a:p>
          <a:endParaRPr lang="en-US"/>
        </a:p>
      </dgm:t>
    </dgm:pt>
    <dgm:pt modelId="{3E0B21D2-1AA9-4ACC-970D-65899FC1397F}">
      <dgm:prSet/>
      <dgm:spPr/>
      <dgm:t>
        <a:bodyPr/>
        <a:lstStyle/>
        <a:p>
          <a:r>
            <a:rPr lang="en-US"/>
            <a:t>Goal</a:t>
          </a:r>
        </a:p>
      </dgm:t>
    </dgm:pt>
    <dgm:pt modelId="{A6849574-07F4-4279-9980-D8BC4CB24765}" type="parTrans" cxnId="{7E790B0D-0D34-4690-9488-C7AB62F4152B}">
      <dgm:prSet/>
      <dgm:spPr/>
      <dgm:t>
        <a:bodyPr/>
        <a:lstStyle/>
        <a:p>
          <a:endParaRPr lang="en-US"/>
        </a:p>
      </dgm:t>
    </dgm:pt>
    <dgm:pt modelId="{03D5A5A4-8C66-4F20-A820-95AE12F16875}" type="sibTrans" cxnId="{7E790B0D-0D34-4690-9488-C7AB62F4152B}">
      <dgm:prSet/>
      <dgm:spPr/>
      <dgm:t>
        <a:bodyPr/>
        <a:lstStyle/>
        <a:p>
          <a:endParaRPr lang="en-US"/>
        </a:p>
      </dgm:t>
    </dgm:pt>
    <dgm:pt modelId="{CB57F7B5-4ABE-4C38-B56B-F19AF5C264D7}">
      <dgm:prSet/>
      <dgm:spPr/>
      <dgm:t>
        <a:bodyPr/>
        <a:lstStyle/>
        <a:p>
          <a:r>
            <a:rPr lang="en-US"/>
            <a:t>Goal #4: Social and Emotional Supports</a:t>
          </a:r>
        </a:p>
      </dgm:t>
    </dgm:pt>
    <dgm:pt modelId="{A7BC0F8B-4D01-48FA-8504-AD71429A227E}" type="parTrans" cxnId="{DAEB053D-2A9C-4CC8-85F4-0DCDA4D66F95}">
      <dgm:prSet/>
      <dgm:spPr/>
      <dgm:t>
        <a:bodyPr/>
        <a:lstStyle/>
        <a:p>
          <a:endParaRPr lang="en-US"/>
        </a:p>
      </dgm:t>
    </dgm:pt>
    <dgm:pt modelId="{623DA52A-ACE5-4354-B003-23CD0956CEC3}" type="sibTrans" cxnId="{DAEB053D-2A9C-4CC8-85F4-0DCDA4D66F95}">
      <dgm:prSet/>
      <dgm:spPr/>
      <dgm:t>
        <a:bodyPr/>
        <a:lstStyle/>
        <a:p>
          <a:endParaRPr lang="en-US"/>
        </a:p>
      </dgm:t>
    </dgm:pt>
    <dgm:pt modelId="{2808EA10-06C2-4C53-9218-05574542F6AB}" type="pres">
      <dgm:prSet presAssocID="{73E83B62-C9CD-488B-9801-74D8225F3EEE}" presName="Name0" presStyleCnt="0">
        <dgm:presLayoutVars>
          <dgm:dir/>
          <dgm:animLvl val="lvl"/>
          <dgm:resizeHandles val="exact"/>
        </dgm:presLayoutVars>
      </dgm:prSet>
      <dgm:spPr/>
    </dgm:pt>
    <dgm:pt modelId="{B1736195-2627-4A43-99EC-F482F6EBD4F8}" type="pres">
      <dgm:prSet presAssocID="{80F9A82C-4957-493A-8580-3C2A3BCF1122}" presName="linNode" presStyleCnt="0"/>
      <dgm:spPr/>
    </dgm:pt>
    <dgm:pt modelId="{E179D357-6C78-4987-8A46-BFEED788353A}" type="pres">
      <dgm:prSet presAssocID="{80F9A82C-4957-493A-8580-3C2A3BCF1122}" presName="parentText" presStyleLbl="solidFgAcc1" presStyleIdx="0" presStyleCnt="4">
        <dgm:presLayoutVars>
          <dgm:chMax val="1"/>
          <dgm:bulletEnabled/>
        </dgm:presLayoutVars>
      </dgm:prSet>
      <dgm:spPr/>
    </dgm:pt>
    <dgm:pt modelId="{69869293-AC40-4268-84E3-60B8F28F64E0}" type="pres">
      <dgm:prSet presAssocID="{80F9A82C-4957-493A-8580-3C2A3BCF1122}" presName="descendantText" presStyleLbl="alignNode1" presStyleIdx="0" presStyleCnt="4">
        <dgm:presLayoutVars>
          <dgm:bulletEnabled/>
        </dgm:presLayoutVars>
      </dgm:prSet>
      <dgm:spPr/>
    </dgm:pt>
    <dgm:pt modelId="{0D575DB2-58B7-4A33-9DD8-568BD789C96B}" type="pres">
      <dgm:prSet presAssocID="{A308F831-251B-450A-BBF7-8CF17CA3FBEC}" presName="sp" presStyleCnt="0"/>
      <dgm:spPr/>
    </dgm:pt>
    <dgm:pt modelId="{9429EF9A-4F75-4A54-ABD9-57A078147972}" type="pres">
      <dgm:prSet presAssocID="{9CB16E8F-3256-4CFE-AFF5-40EB0A66B67B}" presName="linNode" presStyleCnt="0"/>
      <dgm:spPr/>
    </dgm:pt>
    <dgm:pt modelId="{E5739FA6-26A2-404F-B66B-1820869833DA}" type="pres">
      <dgm:prSet presAssocID="{9CB16E8F-3256-4CFE-AFF5-40EB0A66B67B}" presName="parentText" presStyleLbl="solidFgAcc1" presStyleIdx="1" presStyleCnt="4">
        <dgm:presLayoutVars>
          <dgm:chMax val="1"/>
          <dgm:bulletEnabled/>
        </dgm:presLayoutVars>
      </dgm:prSet>
      <dgm:spPr/>
    </dgm:pt>
    <dgm:pt modelId="{A8C1A0CF-344C-42AB-864B-D5F6C5D2B72B}" type="pres">
      <dgm:prSet presAssocID="{9CB16E8F-3256-4CFE-AFF5-40EB0A66B67B}" presName="descendantText" presStyleLbl="alignNode1" presStyleIdx="1" presStyleCnt="4">
        <dgm:presLayoutVars>
          <dgm:bulletEnabled/>
        </dgm:presLayoutVars>
      </dgm:prSet>
      <dgm:spPr/>
    </dgm:pt>
    <dgm:pt modelId="{D7121FFC-BB41-440B-83A2-78FE74267AAB}" type="pres">
      <dgm:prSet presAssocID="{F6256117-D581-4508-B00A-0C322AD5CA2A}" presName="sp" presStyleCnt="0"/>
      <dgm:spPr/>
    </dgm:pt>
    <dgm:pt modelId="{4F8B9101-86DF-4A33-8485-D8545910C8E9}" type="pres">
      <dgm:prSet presAssocID="{0655F2DF-769B-4CCC-A3D3-9FA80BB03579}" presName="linNode" presStyleCnt="0"/>
      <dgm:spPr/>
    </dgm:pt>
    <dgm:pt modelId="{806123EB-858F-41F5-A2EE-E99D5167F5BC}" type="pres">
      <dgm:prSet presAssocID="{0655F2DF-769B-4CCC-A3D3-9FA80BB03579}" presName="parentText" presStyleLbl="solidFgAcc1" presStyleIdx="2" presStyleCnt="4">
        <dgm:presLayoutVars>
          <dgm:chMax val="1"/>
          <dgm:bulletEnabled/>
        </dgm:presLayoutVars>
      </dgm:prSet>
      <dgm:spPr/>
    </dgm:pt>
    <dgm:pt modelId="{B6A83817-C3A0-4C10-AA34-D6104DBF54C4}" type="pres">
      <dgm:prSet presAssocID="{0655F2DF-769B-4CCC-A3D3-9FA80BB03579}" presName="descendantText" presStyleLbl="alignNode1" presStyleIdx="2" presStyleCnt="4">
        <dgm:presLayoutVars>
          <dgm:bulletEnabled/>
        </dgm:presLayoutVars>
      </dgm:prSet>
      <dgm:spPr/>
    </dgm:pt>
    <dgm:pt modelId="{3F1C9E61-083A-4976-8D71-DEF753B30B13}" type="pres">
      <dgm:prSet presAssocID="{CE497B3D-A74E-4E1F-97EA-B719FF0419DB}" presName="sp" presStyleCnt="0"/>
      <dgm:spPr/>
    </dgm:pt>
    <dgm:pt modelId="{10135869-A2C5-44E0-B7B7-74A46E9FEE69}" type="pres">
      <dgm:prSet presAssocID="{3E0B21D2-1AA9-4ACC-970D-65899FC1397F}" presName="linNode" presStyleCnt="0"/>
      <dgm:spPr/>
    </dgm:pt>
    <dgm:pt modelId="{983015E4-8253-4D0F-B9D8-0A62419478FC}" type="pres">
      <dgm:prSet presAssocID="{3E0B21D2-1AA9-4ACC-970D-65899FC1397F}" presName="parentText" presStyleLbl="solidFgAcc1" presStyleIdx="3" presStyleCnt="4">
        <dgm:presLayoutVars>
          <dgm:chMax val="1"/>
          <dgm:bulletEnabled/>
        </dgm:presLayoutVars>
      </dgm:prSet>
      <dgm:spPr/>
    </dgm:pt>
    <dgm:pt modelId="{07E99FCB-F2A3-4854-A1CD-764E2C2716FD}" type="pres">
      <dgm:prSet presAssocID="{3E0B21D2-1AA9-4ACC-970D-65899FC1397F}" presName="descendantText" presStyleLbl="alignNode1" presStyleIdx="3" presStyleCnt="4">
        <dgm:presLayoutVars>
          <dgm:bulletEnabled/>
        </dgm:presLayoutVars>
      </dgm:prSet>
      <dgm:spPr/>
    </dgm:pt>
  </dgm:ptLst>
  <dgm:cxnLst>
    <dgm:cxn modelId="{7E790B0D-0D34-4690-9488-C7AB62F4152B}" srcId="{73E83B62-C9CD-488B-9801-74D8225F3EEE}" destId="{3E0B21D2-1AA9-4ACC-970D-65899FC1397F}" srcOrd="3" destOrd="0" parTransId="{A6849574-07F4-4279-9980-D8BC4CB24765}" sibTransId="{03D5A5A4-8C66-4F20-A820-95AE12F16875}"/>
    <dgm:cxn modelId="{D2F65719-3914-4CB5-A156-C733F78E958C}" srcId="{73E83B62-C9CD-488B-9801-74D8225F3EEE}" destId="{80F9A82C-4957-493A-8580-3C2A3BCF1122}" srcOrd="0" destOrd="0" parTransId="{A61C4445-B3FB-4986-AE81-E9620CEDDC65}" sibTransId="{A308F831-251B-450A-BBF7-8CF17CA3FBEC}"/>
    <dgm:cxn modelId="{7EADDD19-8DDA-4F7B-B719-72AAEE9CF098}" type="presOf" srcId="{0655F2DF-769B-4CCC-A3D3-9FA80BB03579}" destId="{806123EB-858F-41F5-A2EE-E99D5167F5BC}" srcOrd="0" destOrd="0" presId="urn:microsoft.com/office/officeart/2016/7/layout/VerticalHollowActionList"/>
    <dgm:cxn modelId="{788BA923-285F-4761-842E-CB7680769A60}" type="presOf" srcId="{9CB16E8F-3256-4CFE-AFF5-40EB0A66B67B}" destId="{E5739FA6-26A2-404F-B66B-1820869833DA}" srcOrd="0" destOrd="0" presId="urn:microsoft.com/office/officeart/2016/7/layout/VerticalHollowActionList"/>
    <dgm:cxn modelId="{90B48525-2306-4E46-B351-ECB4DBD8B0D9}" srcId="{80F9A82C-4957-493A-8580-3C2A3BCF1122}" destId="{F51FC4FE-32B6-4116-B189-9CD7A939DA00}" srcOrd="0" destOrd="0" parTransId="{6392FE5D-7426-49DF-A214-A3F4D354C7DB}" sibTransId="{365321A0-0EB8-4033-98E9-0C3CEE695E4F}"/>
    <dgm:cxn modelId="{DAEB053D-2A9C-4CC8-85F4-0DCDA4D66F95}" srcId="{3E0B21D2-1AA9-4ACC-970D-65899FC1397F}" destId="{CB57F7B5-4ABE-4C38-B56B-F19AF5C264D7}" srcOrd="0" destOrd="0" parTransId="{A7BC0F8B-4D01-48FA-8504-AD71429A227E}" sibTransId="{623DA52A-ACE5-4354-B003-23CD0956CEC3}"/>
    <dgm:cxn modelId="{52F8B63D-02E4-44B3-A63A-13703D122FC7}" type="presOf" srcId="{9894F5A4-290B-48B5-9C35-37B4F0F6F4F3}" destId="{B6A83817-C3A0-4C10-AA34-D6104DBF54C4}" srcOrd="0" destOrd="0" presId="urn:microsoft.com/office/officeart/2016/7/layout/VerticalHollowActionList"/>
    <dgm:cxn modelId="{A1F29452-FE7A-4950-AFEB-A964CC2DE5E6}" srcId="{0655F2DF-769B-4CCC-A3D3-9FA80BB03579}" destId="{9894F5A4-290B-48B5-9C35-37B4F0F6F4F3}" srcOrd="0" destOrd="0" parTransId="{465AD876-64FC-4703-A557-4C87E7DBFA5D}" sibTransId="{208D40E3-5349-4B6E-8801-C6CB60114868}"/>
    <dgm:cxn modelId="{A6E71757-C186-45B0-8A4B-8BBA4B4F2077}" type="presOf" srcId="{73E83B62-C9CD-488B-9801-74D8225F3EEE}" destId="{2808EA10-06C2-4C53-9218-05574542F6AB}" srcOrd="0" destOrd="0" presId="urn:microsoft.com/office/officeart/2016/7/layout/VerticalHollowActionList"/>
    <dgm:cxn modelId="{DC73637C-8D08-4D3A-9CCF-82C9F8DDD20C}" type="presOf" srcId="{B81AB61E-6DE4-4F54-8C6F-6B4C45D41965}" destId="{A8C1A0CF-344C-42AB-864B-D5F6C5D2B72B}" srcOrd="0" destOrd="0" presId="urn:microsoft.com/office/officeart/2016/7/layout/VerticalHollowActionList"/>
    <dgm:cxn modelId="{322FE680-4EA1-4C9A-B8C1-62902F359BAF}" type="presOf" srcId="{F51FC4FE-32B6-4116-B189-9CD7A939DA00}" destId="{69869293-AC40-4268-84E3-60B8F28F64E0}" srcOrd="0" destOrd="0" presId="urn:microsoft.com/office/officeart/2016/7/layout/VerticalHollowActionList"/>
    <dgm:cxn modelId="{4DE8CE81-FDF6-4C86-9662-711C377A10D4}" srcId="{9CB16E8F-3256-4CFE-AFF5-40EB0A66B67B}" destId="{B81AB61E-6DE4-4F54-8C6F-6B4C45D41965}" srcOrd="0" destOrd="0" parTransId="{F506FA5D-8D41-4522-A645-91CB1EF2D554}" sibTransId="{7EF8C986-CD4A-4DE5-A888-44A003D2B084}"/>
    <dgm:cxn modelId="{5EF77F84-67B4-4DA9-8026-565B3B57FE39}" srcId="{73E83B62-C9CD-488B-9801-74D8225F3EEE}" destId="{0655F2DF-769B-4CCC-A3D3-9FA80BB03579}" srcOrd="2" destOrd="0" parTransId="{49E10C99-2E67-4648-B052-C635A721C5B4}" sibTransId="{CE497B3D-A74E-4E1F-97EA-B719FF0419DB}"/>
    <dgm:cxn modelId="{F521B5C3-ECFE-44EC-85D7-4F354AE54252}" type="presOf" srcId="{80F9A82C-4957-493A-8580-3C2A3BCF1122}" destId="{E179D357-6C78-4987-8A46-BFEED788353A}" srcOrd="0" destOrd="0" presId="urn:microsoft.com/office/officeart/2016/7/layout/VerticalHollowActionList"/>
    <dgm:cxn modelId="{8DA08CCB-DE11-438C-8C22-DD0254408B21}" srcId="{73E83B62-C9CD-488B-9801-74D8225F3EEE}" destId="{9CB16E8F-3256-4CFE-AFF5-40EB0A66B67B}" srcOrd="1" destOrd="0" parTransId="{5BE00AA8-5895-48CA-A379-5A15B925027B}" sibTransId="{F6256117-D581-4508-B00A-0C322AD5CA2A}"/>
    <dgm:cxn modelId="{4ED965D7-A4D0-4DB2-AF37-6FC6F37F3E04}" type="presOf" srcId="{CB57F7B5-4ABE-4C38-B56B-F19AF5C264D7}" destId="{07E99FCB-F2A3-4854-A1CD-764E2C2716FD}" srcOrd="0" destOrd="0" presId="urn:microsoft.com/office/officeart/2016/7/layout/VerticalHollowActionList"/>
    <dgm:cxn modelId="{C9836FE6-2C37-4688-AE95-603A4DB46D4A}" type="presOf" srcId="{3E0B21D2-1AA9-4ACC-970D-65899FC1397F}" destId="{983015E4-8253-4D0F-B9D8-0A62419478FC}" srcOrd="0" destOrd="0" presId="urn:microsoft.com/office/officeart/2016/7/layout/VerticalHollowActionList"/>
    <dgm:cxn modelId="{CA768BB4-DD44-4463-9881-6DBF821C9754}" type="presParOf" srcId="{2808EA10-06C2-4C53-9218-05574542F6AB}" destId="{B1736195-2627-4A43-99EC-F482F6EBD4F8}" srcOrd="0" destOrd="0" presId="urn:microsoft.com/office/officeart/2016/7/layout/VerticalHollowActionList"/>
    <dgm:cxn modelId="{764D46BD-4890-44F1-AD97-24A5BF26F780}" type="presParOf" srcId="{B1736195-2627-4A43-99EC-F482F6EBD4F8}" destId="{E179D357-6C78-4987-8A46-BFEED788353A}" srcOrd="0" destOrd="0" presId="urn:microsoft.com/office/officeart/2016/7/layout/VerticalHollowActionList"/>
    <dgm:cxn modelId="{15333A71-6BD5-438A-87CD-91917214EB6A}" type="presParOf" srcId="{B1736195-2627-4A43-99EC-F482F6EBD4F8}" destId="{69869293-AC40-4268-84E3-60B8F28F64E0}" srcOrd="1" destOrd="0" presId="urn:microsoft.com/office/officeart/2016/7/layout/VerticalHollowActionList"/>
    <dgm:cxn modelId="{41000DC7-4A81-4A2F-B77B-9F645E404265}" type="presParOf" srcId="{2808EA10-06C2-4C53-9218-05574542F6AB}" destId="{0D575DB2-58B7-4A33-9DD8-568BD789C96B}" srcOrd="1" destOrd="0" presId="urn:microsoft.com/office/officeart/2016/7/layout/VerticalHollowActionList"/>
    <dgm:cxn modelId="{CE1559E9-7504-4299-8687-67FBD3A89FD5}" type="presParOf" srcId="{2808EA10-06C2-4C53-9218-05574542F6AB}" destId="{9429EF9A-4F75-4A54-ABD9-57A078147972}" srcOrd="2" destOrd="0" presId="urn:microsoft.com/office/officeart/2016/7/layout/VerticalHollowActionList"/>
    <dgm:cxn modelId="{3469F2DD-36DF-454A-A83C-49E69F34BB90}" type="presParOf" srcId="{9429EF9A-4F75-4A54-ABD9-57A078147972}" destId="{E5739FA6-26A2-404F-B66B-1820869833DA}" srcOrd="0" destOrd="0" presId="urn:microsoft.com/office/officeart/2016/7/layout/VerticalHollowActionList"/>
    <dgm:cxn modelId="{1B74DEA1-C680-43BF-9179-FFF62DA62C93}" type="presParOf" srcId="{9429EF9A-4F75-4A54-ABD9-57A078147972}" destId="{A8C1A0CF-344C-42AB-864B-D5F6C5D2B72B}" srcOrd="1" destOrd="0" presId="urn:microsoft.com/office/officeart/2016/7/layout/VerticalHollowActionList"/>
    <dgm:cxn modelId="{67F88728-E1CB-4BD8-8D84-E6901BC88E00}" type="presParOf" srcId="{2808EA10-06C2-4C53-9218-05574542F6AB}" destId="{D7121FFC-BB41-440B-83A2-78FE74267AAB}" srcOrd="3" destOrd="0" presId="urn:microsoft.com/office/officeart/2016/7/layout/VerticalHollowActionList"/>
    <dgm:cxn modelId="{CC12B341-6C69-4E9E-B4F4-1AD50B874632}" type="presParOf" srcId="{2808EA10-06C2-4C53-9218-05574542F6AB}" destId="{4F8B9101-86DF-4A33-8485-D8545910C8E9}" srcOrd="4" destOrd="0" presId="urn:microsoft.com/office/officeart/2016/7/layout/VerticalHollowActionList"/>
    <dgm:cxn modelId="{339D7FBE-9079-4EE6-96F7-4D0076928D0A}" type="presParOf" srcId="{4F8B9101-86DF-4A33-8485-D8545910C8E9}" destId="{806123EB-858F-41F5-A2EE-E99D5167F5BC}" srcOrd="0" destOrd="0" presId="urn:microsoft.com/office/officeart/2016/7/layout/VerticalHollowActionList"/>
    <dgm:cxn modelId="{96869F5F-C04D-476E-981D-63281E271AD3}" type="presParOf" srcId="{4F8B9101-86DF-4A33-8485-D8545910C8E9}" destId="{B6A83817-C3A0-4C10-AA34-D6104DBF54C4}" srcOrd="1" destOrd="0" presId="urn:microsoft.com/office/officeart/2016/7/layout/VerticalHollowActionList"/>
    <dgm:cxn modelId="{DF23AFEA-E4F4-4E8A-80AF-9982220E3FB7}" type="presParOf" srcId="{2808EA10-06C2-4C53-9218-05574542F6AB}" destId="{3F1C9E61-083A-4976-8D71-DEF753B30B13}" srcOrd="5" destOrd="0" presId="urn:microsoft.com/office/officeart/2016/7/layout/VerticalHollowActionList"/>
    <dgm:cxn modelId="{A779D000-40FB-4873-9AF2-D7D258DAD95D}" type="presParOf" srcId="{2808EA10-06C2-4C53-9218-05574542F6AB}" destId="{10135869-A2C5-44E0-B7B7-74A46E9FEE69}" srcOrd="6" destOrd="0" presId="urn:microsoft.com/office/officeart/2016/7/layout/VerticalHollowActionList"/>
    <dgm:cxn modelId="{6D497B2F-654D-4058-B677-31725F651B19}" type="presParOf" srcId="{10135869-A2C5-44E0-B7B7-74A46E9FEE69}" destId="{983015E4-8253-4D0F-B9D8-0A62419478FC}" srcOrd="0" destOrd="0" presId="urn:microsoft.com/office/officeart/2016/7/layout/VerticalHollowActionList"/>
    <dgm:cxn modelId="{04595515-C7B4-4821-9BF2-B31C22E413C9}" type="presParOf" srcId="{10135869-A2C5-44E0-B7B7-74A46E9FEE69}" destId="{07E99FCB-F2A3-4854-A1CD-764E2C2716FD}"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848994-C98C-4784-85F5-6669E1CDAA0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E14CEADB-B9E6-413D-B9A2-8775F7AB2768}">
      <dgm:prSet/>
      <dgm:spPr/>
      <dgm:t>
        <a:bodyPr/>
        <a:lstStyle/>
        <a:p>
          <a:r>
            <a:rPr lang="en-US"/>
            <a:t>Review of current curricular resources as well as science student achievement data</a:t>
          </a:r>
        </a:p>
      </dgm:t>
    </dgm:pt>
    <dgm:pt modelId="{90108D08-3E9C-4AF6-98C2-2E4E0E7B62D3}" type="parTrans" cxnId="{B75C4A40-BD1A-44F3-AD21-84F5F3651A62}">
      <dgm:prSet/>
      <dgm:spPr/>
      <dgm:t>
        <a:bodyPr/>
        <a:lstStyle/>
        <a:p>
          <a:endParaRPr lang="en-US"/>
        </a:p>
      </dgm:t>
    </dgm:pt>
    <dgm:pt modelId="{5CCAA97F-7F46-49B4-82D8-43FE9CF6A279}" type="sibTrans" cxnId="{B75C4A40-BD1A-44F3-AD21-84F5F3651A62}">
      <dgm:prSet/>
      <dgm:spPr/>
      <dgm:t>
        <a:bodyPr/>
        <a:lstStyle/>
        <a:p>
          <a:endParaRPr lang="en-US"/>
        </a:p>
      </dgm:t>
    </dgm:pt>
    <dgm:pt modelId="{98AEA513-CDA0-4CAE-B9B9-2CC53A6A315B}">
      <dgm:prSet/>
      <dgm:spPr/>
      <dgm:t>
        <a:bodyPr/>
        <a:lstStyle/>
        <a:p>
          <a:r>
            <a:rPr lang="en-US"/>
            <a:t>Selecting curricular resources and implementing a new curriculum is an opportunity to foster cohesion, trust, and professional learning, as well as to assess and respond to interests and needs (Joshua Starr, </a:t>
          </a:r>
          <a:r>
            <a:rPr lang="en-US" i="1"/>
            <a:t>To Improve the Curriculum, engage the whole system</a:t>
          </a:r>
          <a:r>
            <a:rPr lang="en-US"/>
            <a:t>)</a:t>
          </a:r>
        </a:p>
      </dgm:t>
    </dgm:pt>
    <dgm:pt modelId="{D0A41AB0-F38A-4616-A897-FB13D3CF4C1F}" type="parTrans" cxnId="{74F90C87-BDE0-477A-BF5D-3CE01FF9F6AB}">
      <dgm:prSet/>
      <dgm:spPr/>
      <dgm:t>
        <a:bodyPr/>
        <a:lstStyle/>
        <a:p>
          <a:endParaRPr lang="en-US"/>
        </a:p>
      </dgm:t>
    </dgm:pt>
    <dgm:pt modelId="{28D8719F-0421-4E4E-AFCE-328865F57D80}" type="sibTrans" cxnId="{74F90C87-BDE0-477A-BF5D-3CE01FF9F6AB}">
      <dgm:prSet/>
      <dgm:spPr/>
      <dgm:t>
        <a:bodyPr/>
        <a:lstStyle/>
        <a:p>
          <a:endParaRPr lang="en-US"/>
        </a:p>
      </dgm:t>
    </dgm:pt>
    <dgm:pt modelId="{837EAF4B-04A0-404E-A765-58CA919DFC1B}" type="pres">
      <dgm:prSet presAssocID="{E8848994-C98C-4784-85F5-6669E1CDAA0A}" presName="hierChild1" presStyleCnt="0">
        <dgm:presLayoutVars>
          <dgm:chPref val="1"/>
          <dgm:dir/>
          <dgm:animOne val="branch"/>
          <dgm:animLvl val="lvl"/>
          <dgm:resizeHandles/>
        </dgm:presLayoutVars>
      </dgm:prSet>
      <dgm:spPr/>
    </dgm:pt>
    <dgm:pt modelId="{F8EC032A-AE8F-481A-90FF-228A17DFE15F}" type="pres">
      <dgm:prSet presAssocID="{E14CEADB-B9E6-413D-B9A2-8775F7AB2768}" presName="hierRoot1" presStyleCnt="0"/>
      <dgm:spPr/>
    </dgm:pt>
    <dgm:pt modelId="{150390E6-6A30-443B-934C-0D704F9B36BE}" type="pres">
      <dgm:prSet presAssocID="{E14CEADB-B9E6-413D-B9A2-8775F7AB2768}" presName="composite" presStyleCnt="0"/>
      <dgm:spPr/>
    </dgm:pt>
    <dgm:pt modelId="{776F849F-0AE9-42D5-98BC-522E368B84DD}" type="pres">
      <dgm:prSet presAssocID="{E14CEADB-B9E6-413D-B9A2-8775F7AB2768}" presName="background" presStyleLbl="node0" presStyleIdx="0" presStyleCnt="2"/>
      <dgm:spPr/>
    </dgm:pt>
    <dgm:pt modelId="{1FBD39F4-E186-4EE4-A3BE-5AFA8D0C97AC}" type="pres">
      <dgm:prSet presAssocID="{E14CEADB-B9E6-413D-B9A2-8775F7AB2768}" presName="text" presStyleLbl="fgAcc0" presStyleIdx="0" presStyleCnt="2">
        <dgm:presLayoutVars>
          <dgm:chPref val="3"/>
        </dgm:presLayoutVars>
      </dgm:prSet>
      <dgm:spPr/>
    </dgm:pt>
    <dgm:pt modelId="{651D2F2B-7EA1-49D9-B096-503E47824E6D}" type="pres">
      <dgm:prSet presAssocID="{E14CEADB-B9E6-413D-B9A2-8775F7AB2768}" presName="hierChild2" presStyleCnt="0"/>
      <dgm:spPr/>
    </dgm:pt>
    <dgm:pt modelId="{56A8E769-C827-4D12-BFEF-C679B8F3F201}" type="pres">
      <dgm:prSet presAssocID="{98AEA513-CDA0-4CAE-B9B9-2CC53A6A315B}" presName="hierRoot1" presStyleCnt="0"/>
      <dgm:spPr/>
    </dgm:pt>
    <dgm:pt modelId="{B6B21804-510C-40ED-9FE1-139FC50A422F}" type="pres">
      <dgm:prSet presAssocID="{98AEA513-CDA0-4CAE-B9B9-2CC53A6A315B}" presName="composite" presStyleCnt="0"/>
      <dgm:spPr/>
    </dgm:pt>
    <dgm:pt modelId="{E65D5646-CE29-4DE0-8E26-0A02803B9F73}" type="pres">
      <dgm:prSet presAssocID="{98AEA513-CDA0-4CAE-B9B9-2CC53A6A315B}" presName="background" presStyleLbl="node0" presStyleIdx="1" presStyleCnt="2"/>
      <dgm:spPr/>
    </dgm:pt>
    <dgm:pt modelId="{015B768E-E491-4897-8A87-4D5310D04D6A}" type="pres">
      <dgm:prSet presAssocID="{98AEA513-CDA0-4CAE-B9B9-2CC53A6A315B}" presName="text" presStyleLbl="fgAcc0" presStyleIdx="1" presStyleCnt="2">
        <dgm:presLayoutVars>
          <dgm:chPref val="3"/>
        </dgm:presLayoutVars>
      </dgm:prSet>
      <dgm:spPr/>
    </dgm:pt>
    <dgm:pt modelId="{111B771E-D30B-4B81-8155-3898ADBF385C}" type="pres">
      <dgm:prSet presAssocID="{98AEA513-CDA0-4CAE-B9B9-2CC53A6A315B}" presName="hierChild2" presStyleCnt="0"/>
      <dgm:spPr/>
    </dgm:pt>
  </dgm:ptLst>
  <dgm:cxnLst>
    <dgm:cxn modelId="{B75C4A40-BD1A-44F3-AD21-84F5F3651A62}" srcId="{E8848994-C98C-4784-85F5-6669E1CDAA0A}" destId="{E14CEADB-B9E6-413D-B9A2-8775F7AB2768}" srcOrd="0" destOrd="0" parTransId="{90108D08-3E9C-4AF6-98C2-2E4E0E7B62D3}" sibTransId="{5CCAA97F-7F46-49B4-82D8-43FE9CF6A279}"/>
    <dgm:cxn modelId="{80DF085A-BB91-4D45-896F-B086482C1901}" type="presOf" srcId="{E14CEADB-B9E6-413D-B9A2-8775F7AB2768}" destId="{1FBD39F4-E186-4EE4-A3BE-5AFA8D0C97AC}" srcOrd="0" destOrd="0" presId="urn:microsoft.com/office/officeart/2005/8/layout/hierarchy1"/>
    <dgm:cxn modelId="{74F90C87-BDE0-477A-BF5D-3CE01FF9F6AB}" srcId="{E8848994-C98C-4784-85F5-6669E1CDAA0A}" destId="{98AEA513-CDA0-4CAE-B9B9-2CC53A6A315B}" srcOrd="1" destOrd="0" parTransId="{D0A41AB0-F38A-4616-A897-FB13D3CF4C1F}" sibTransId="{28D8719F-0421-4E4E-AFCE-328865F57D80}"/>
    <dgm:cxn modelId="{08CC6F9E-0A99-460C-AD36-AC4EEA88A883}" type="presOf" srcId="{98AEA513-CDA0-4CAE-B9B9-2CC53A6A315B}" destId="{015B768E-E491-4897-8A87-4D5310D04D6A}" srcOrd="0" destOrd="0" presId="urn:microsoft.com/office/officeart/2005/8/layout/hierarchy1"/>
    <dgm:cxn modelId="{937196C9-63EB-4DE5-B639-7C45C2D92A9D}" type="presOf" srcId="{E8848994-C98C-4784-85F5-6669E1CDAA0A}" destId="{837EAF4B-04A0-404E-A765-58CA919DFC1B}" srcOrd="0" destOrd="0" presId="urn:microsoft.com/office/officeart/2005/8/layout/hierarchy1"/>
    <dgm:cxn modelId="{23F20970-C673-454B-80C3-FB9BF2F9673C}" type="presParOf" srcId="{837EAF4B-04A0-404E-A765-58CA919DFC1B}" destId="{F8EC032A-AE8F-481A-90FF-228A17DFE15F}" srcOrd="0" destOrd="0" presId="urn:microsoft.com/office/officeart/2005/8/layout/hierarchy1"/>
    <dgm:cxn modelId="{3861753A-6513-4430-8977-341789C12C73}" type="presParOf" srcId="{F8EC032A-AE8F-481A-90FF-228A17DFE15F}" destId="{150390E6-6A30-443B-934C-0D704F9B36BE}" srcOrd="0" destOrd="0" presId="urn:microsoft.com/office/officeart/2005/8/layout/hierarchy1"/>
    <dgm:cxn modelId="{C227AA91-3FF5-44D7-BFE8-438CEFC1A724}" type="presParOf" srcId="{150390E6-6A30-443B-934C-0D704F9B36BE}" destId="{776F849F-0AE9-42D5-98BC-522E368B84DD}" srcOrd="0" destOrd="0" presId="urn:microsoft.com/office/officeart/2005/8/layout/hierarchy1"/>
    <dgm:cxn modelId="{F94E0834-C83D-42B2-9C0D-1CC5BC6F3C27}" type="presParOf" srcId="{150390E6-6A30-443B-934C-0D704F9B36BE}" destId="{1FBD39F4-E186-4EE4-A3BE-5AFA8D0C97AC}" srcOrd="1" destOrd="0" presId="urn:microsoft.com/office/officeart/2005/8/layout/hierarchy1"/>
    <dgm:cxn modelId="{16BE5F4F-B6D8-4183-A40E-84CFA50C6482}" type="presParOf" srcId="{F8EC032A-AE8F-481A-90FF-228A17DFE15F}" destId="{651D2F2B-7EA1-49D9-B096-503E47824E6D}" srcOrd="1" destOrd="0" presId="urn:microsoft.com/office/officeart/2005/8/layout/hierarchy1"/>
    <dgm:cxn modelId="{E2F0ABEA-073A-46B5-BD6A-647DC9F77757}" type="presParOf" srcId="{837EAF4B-04A0-404E-A765-58CA919DFC1B}" destId="{56A8E769-C827-4D12-BFEF-C679B8F3F201}" srcOrd="1" destOrd="0" presId="urn:microsoft.com/office/officeart/2005/8/layout/hierarchy1"/>
    <dgm:cxn modelId="{412DCBB4-EDB1-4EBE-AFBA-BCF7B202365B}" type="presParOf" srcId="{56A8E769-C827-4D12-BFEF-C679B8F3F201}" destId="{B6B21804-510C-40ED-9FE1-139FC50A422F}" srcOrd="0" destOrd="0" presId="urn:microsoft.com/office/officeart/2005/8/layout/hierarchy1"/>
    <dgm:cxn modelId="{7ABE3BB7-D94D-4FD9-ACAE-5AB971EBC8B0}" type="presParOf" srcId="{B6B21804-510C-40ED-9FE1-139FC50A422F}" destId="{E65D5646-CE29-4DE0-8E26-0A02803B9F73}" srcOrd="0" destOrd="0" presId="urn:microsoft.com/office/officeart/2005/8/layout/hierarchy1"/>
    <dgm:cxn modelId="{7896EFD0-0153-4867-9B7C-B9361E98A2D2}" type="presParOf" srcId="{B6B21804-510C-40ED-9FE1-139FC50A422F}" destId="{015B768E-E491-4897-8A87-4D5310D04D6A}" srcOrd="1" destOrd="0" presId="urn:microsoft.com/office/officeart/2005/8/layout/hierarchy1"/>
    <dgm:cxn modelId="{5D1A0495-9BBA-4AD5-B54F-37F0834ED352}" type="presParOf" srcId="{56A8E769-C827-4D12-BFEF-C679B8F3F201}" destId="{111B771E-D30B-4B81-8155-3898ADBF385C}"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285780-A7D3-4715-A12C-4094A78C9EA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9FD36EF-AE88-4F03-AC3A-B9E54839400A}">
      <dgm:prSet/>
      <dgm:spPr/>
      <dgm:t>
        <a:bodyPr/>
        <a:lstStyle/>
        <a:p>
          <a:r>
            <a:rPr lang="en-US" b="1"/>
            <a:t>Thorough cleaning and disinfecting occurs daily for all of our touch points in the building (examples include but are not limited to door handles, bathrooms, entrances, exits, and handrails)</a:t>
          </a:r>
          <a:endParaRPr lang="en-US"/>
        </a:p>
      </dgm:t>
    </dgm:pt>
    <dgm:pt modelId="{8EB6591D-2021-4FEF-A2D4-B0CC6AC22F8C}" type="parTrans" cxnId="{63F668AA-6480-467B-8D65-5B86217F7F48}">
      <dgm:prSet/>
      <dgm:spPr/>
      <dgm:t>
        <a:bodyPr/>
        <a:lstStyle/>
        <a:p>
          <a:endParaRPr lang="en-US"/>
        </a:p>
      </dgm:t>
    </dgm:pt>
    <dgm:pt modelId="{1EFCC999-FEAA-43B1-9B8E-A216DB119168}" type="sibTrans" cxnId="{63F668AA-6480-467B-8D65-5B86217F7F48}">
      <dgm:prSet/>
      <dgm:spPr/>
      <dgm:t>
        <a:bodyPr/>
        <a:lstStyle/>
        <a:p>
          <a:endParaRPr lang="en-US"/>
        </a:p>
      </dgm:t>
    </dgm:pt>
    <dgm:pt modelId="{31362168-AC04-4679-8690-34FFC77CF98E}">
      <dgm:prSet/>
      <dgm:spPr/>
      <dgm:t>
        <a:bodyPr/>
        <a:lstStyle/>
        <a:p>
          <a:r>
            <a:rPr lang="en-US" b="1"/>
            <a:t>Walk-throughs of all district school facilities </a:t>
          </a:r>
          <a:endParaRPr lang="en-US"/>
        </a:p>
      </dgm:t>
    </dgm:pt>
    <dgm:pt modelId="{76D39981-F463-4FEA-BAEA-97348AD6F9C5}" type="parTrans" cxnId="{DEAD4ACB-E93F-4571-AECD-BD760FF14B25}">
      <dgm:prSet/>
      <dgm:spPr/>
      <dgm:t>
        <a:bodyPr/>
        <a:lstStyle/>
        <a:p>
          <a:endParaRPr lang="en-US"/>
        </a:p>
      </dgm:t>
    </dgm:pt>
    <dgm:pt modelId="{2680583E-D786-4D28-97C0-57D28525AD6C}" type="sibTrans" cxnId="{DEAD4ACB-E93F-4571-AECD-BD760FF14B25}">
      <dgm:prSet/>
      <dgm:spPr/>
      <dgm:t>
        <a:bodyPr/>
        <a:lstStyle/>
        <a:p>
          <a:endParaRPr lang="en-US"/>
        </a:p>
      </dgm:t>
    </dgm:pt>
    <dgm:pt modelId="{0BD383FA-DB7A-4034-8144-5CE866C61CDE}">
      <dgm:prSet/>
      <dgm:spPr/>
      <dgm:t>
        <a:bodyPr/>
        <a:lstStyle/>
        <a:p>
          <a:r>
            <a:rPr lang="en-US" b="1"/>
            <a:t>Meetings between the District and PCI are held regularly based on updates </a:t>
          </a:r>
          <a:endParaRPr lang="en-US"/>
        </a:p>
      </dgm:t>
    </dgm:pt>
    <dgm:pt modelId="{F7A36C52-9D49-4C99-92EB-E64ADBF5696D}" type="parTrans" cxnId="{5A1F3A9E-A7E6-4844-964D-AFCDAFB0767A}">
      <dgm:prSet/>
      <dgm:spPr/>
      <dgm:t>
        <a:bodyPr/>
        <a:lstStyle/>
        <a:p>
          <a:endParaRPr lang="en-US"/>
        </a:p>
      </dgm:t>
    </dgm:pt>
    <dgm:pt modelId="{D5A1675F-48F6-4DB8-B1DE-E22521F98A05}" type="sibTrans" cxnId="{5A1F3A9E-A7E6-4844-964D-AFCDAFB0767A}">
      <dgm:prSet/>
      <dgm:spPr/>
      <dgm:t>
        <a:bodyPr/>
        <a:lstStyle/>
        <a:p>
          <a:endParaRPr lang="en-US"/>
        </a:p>
      </dgm:t>
    </dgm:pt>
    <dgm:pt modelId="{AC552669-55C1-466B-98CF-79F624107D51}">
      <dgm:prSet/>
      <dgm:spPr/>
      <dgm:t>
        <a:bodyPr/>
        <a:lstStyle/>
        <a:p>
          <a:r>
            <a:rPr lang="en-US" b="1"/>
            <a:t>Facility projects continue so we can ensure a safe and clean learning environment for our children and staff. </a:t>
          </a:r>
          <a:endParaRPr lang="en-US"/>
        </a:p>
      </dgm:t>
    </dgm:pt>
    <dgm:pt modelId="{922C661D-8C93-4C81-9545-6D6C6188C018}" type="parTrans" cxnId="{15379E6D-57F4-4C1B-B8DB-8D85D975AAF8}">
      <dgm:prSet/>
      <dgm:spPr/>
      <dgm:t>
        <a:bodyPr/>
        <a:lstStyle/>
        <a:p>
          <a:endParaRPr lang="en-US"/>
        </a:p>
      </dgm:t>
    </dgm:pt>
    <dgm:pt modelId="{A6902012-5A06-46F8-9FED-4A710024CB2C}" type="sibTrans" cxnId="{15379E6D-57F4-4C1B-B8DB-8D85D975AAF8}">
      <dgm:prSet/>
      <dgm:spPr/>
      <dgm:t>
        <a:bodyPr/>
        <a:lstStyle/>
        <a:p>
          <a:endParaRPr lang="en-US"/>
        </a:p>
      </dgm:t>
    </dgm:pt>
    <dgm:pt modelId="{2C57E961-625F-444E-B019-69EE288D1CA0}" type="pres">
      <dgm:prSet presAssocID="{28285780-A7D3-4715-A12C-4094A78C9EA7}" presName="linear" presStyleCnt="0">
        <dgm:presLayoutVars>
          <dgm:animLvl val="lvl"/>
          <dgm:resizeHandles val="exact"/>
        </dgm:presLayoutVars>
      </dgm:prSet>
      <dgm:spPr/>
    </dgm:pt>
    <dgm:pt modelId="{8CA05EA1-BAF2-47B2-B486-4A9EBBCFA87F}" type="pres">
      <dgm:prSet presAssocID="{79FD36EF-AE88-4F03-AC3A-B9E54839400A}" presName="parentText" presStyleLbl="node1" presStyleIdx="0" presStyleCnt="4">
        <dgm:presLayoutVars>
          <dgm:chMax val="0"/>
          <dgm:bulletEnabled val="1"/>
        </dgm:presLayoutVars>
      </dgm:prSet>
      <dgm:spPr/>
    </dgm:pt>
    <dgm:pt modelId="{65203248-C114-4F1B-9263-074029ABA7DC}" type="pres">
      <dgm:prSet presAssocID="{1EFCC999-FEAA-43B1-9B8E-A216DB119168}" presName="spacer" presStyleCnt="0"/>
      <dgm:spPr/>
    </dgm:pt>
    <dgm:pt modelId="{E80F65DD-9ADB-4C11-ADB9-3A83750201C0}" type="pres">
      <dgm:prSet presAssocID="{31362168-AC04-4679-8690-34FFC77CF98E}" presName="parentText" presStyleLbl="node1" presStyleIdx="1" presStyleCnt="4">
        <dgm:presLayoutVars>
          <dgm:chMax val="0"/>
          <dgm:bulletEnabled val="1"/>
        </dgm:presLayoutVars>
      </dgm:prSet>
      <dgm:spPr/>
    </dgm:pt>
    <dgm:pt modelId="{2D4EF708-5021-4AD7-B63E-8146C55D1D64}" type="pres">
      <dgm:prSet presAssocID="{2680583E-D786-4D28-97C0-57D28525AD6C}" presName="spacer" presStyleCnt="0"/>
      <dgm:spPr/>
    </dgm:pt>
    <dgm:pt modelId="{048FA968-FAAB-4C64-95A1-E9159A9E6FBB}" type="pres">
      <dgm:prSet presAssocID="{0BD383FA-DB7A-4034-8144-5CE866C61CDE}" presName="parentText" presStyleLbl="node1" presStyleIdx="2" presStyleCnt="4">
        <dgm:presLayoutVars>
          <dgm:chMax val="0"/>
          <dgm:bulletEnabled val="1"/>
        </dgm:presLayoutVars>
      </dgm:prSet>
      <dgm:spPr/>
    </dgm:pt>
    <dgm:pt modelId="{56E1680F-F241-4019-B7B8-2EA2666A3E7D}" type="pres">
      <dgm:prSet presAssocID="{D5A1675F-48F6-4DB8-B1DE-E22521F98A05}" presName="spacer" presStyleCnt="0"/>
      <dgm:spPr/>
    </dgm:pt>
    <dgm:pt modelId="{3EF3CCCB-46C7-4180-B303-7EBFE81BADC5}" type="pres">
      <dgm:prSet presAssocID="{AC552669-55C1-466B-98CF-79F624107D51}" presName="parentText" presStyleLbl="node1" presStyleIdx="3" presStyleCnt="4">
        <dgm:presLayoutVars>
          <dgm:chMax val="0"/>
          <dgm:bulletEnabled val="1"/>
        </dgm:presLayoutVars>
      </dgm:prSet>
      <dgm:spPr/>
    </dgm:pt>
  </dgm:ptLst>
  <dgm:cxnLst>
    <dgm:cxn modelId="{6D047410-6081-47B4-9251-B2D5B694D752}" type="presOf" srcId="{31362168-AC04-4679-8690-34FFC77CF98E}" destId="{E80F65DD-9ADB-4C11-ADB9-3A83750201C0}" srcOrd="0" destOrd="0" presId="urn:microsoft.com/office/officeart/2005/8/layout/vList2"/>
    <dgm:cxn modelId="{BEBC9811-509C-4472-8C5E-2555DD5BD11A}" type="presOf" srcId="{AC552669-55C1-466B-98CF-79F624107D51}" destId="{3EF3CCCB-46C7-4180-B303-7EBFE81BADC5}" srcOrd="0" destOrd="0" presId="urn:microsoft.com/office/officeart/2005/8/layout/vList2"/>
    <dgm:cxn modelId="{15379E6D-57F4-4C1B-B8DB-8D85D975AAF8}" srcId="{28285780-A7D3-4715-A12C-4094A78C9EA7}" destId="{AC552669-55C1-466B-98CF-79F624107D51}" srcOrd="3" destOrd="0" parTransId="{922C661D-8C93-4C81-9545-6D6C6188C018}" sibTransId="{A6902012-5A06-46F8-9FED-4A710024CB2C}"/>
    <dgm:cxn modelId="{3B2DC653-AA27-471D-AE01-4CF6689FDD88}" type="presOf" srcId="{79FD36EF-AE88-4F03-AC3A-B9E54839400A}" destId="{8CA05EA1-BAF2-47B2-B486-4A9EBBCFA87F}" srcOrd="0" destOrd="0" presId="urn:microsoft.com/office/officeart/2005/8/layout/vList2"/>
    <dgm:cxn modelId="{C835FB59-BF40-4DFB-885B-3D25EE66090F}" type="presOf" srcId="{0BD383FA-DB7A-4034-8144-5CE866C61CDE}" destId="{048FA968-FAAB-4C64-95A1-E9159A9E6FBB}" srcOrd="0" destOrd="0" presId="urn:microsoft.com/office/officeart/2005/8/layout/vList2"/>
    <dgm:cxn modelId="{A2DF5E86-8B58-423F-AE8A-E42F7092A61C}" type="presOf" srcId="{28285780-A7D3-4715-A12C-4094A78C9EA7}" destId="{2C57E961-625F-444E-B019-69EE288D1CA0}" srcOrd="0" destOrd="0" presId="urn:microsoft.com/office/officeart/2005/8/layout/vList2"/>
    <dgm:cxn modelId="{5A1F3A9E-A7E6-4844-964D-AFCDAFB0767A}" srcId="{28285780-A7D3-4715-A12C-4094A78C9EA7}" destId="{0BD383FA-DB7A-4034-8144-5CE866C61CDE}" srcOrd="2" destOrd="0" parTransId="{F7A36C52-9D49-4C99-92EB-E64ADBF5696D}" sibTransId="{D5A1675F-48F6-4DB8-B1DE-E22521F98A05}"/>
    <dgm:cxn modelId="{63F668AA-6480-467B-8D65-5B86217F7F48}" srcId="{28285780-A7D3-4715-A12C-4094A78C9EA7}" destId="{79FD36EF-AE88-4F03-AC3A-B9E54839400A}" srcOrd="0" destOrd="0" parTransId="{8EB6591D-2021-4FEF-A2D4-B0CC6AC22F8C}" sibTransId="{1EFCC999-FEAA-43B1-9B8E-A216DB119168}"/>
    <dgm:cxn modelId="{DEAD4ACB-E93F-4571-AECD-BD760FF14B25}" srcId="{28285780-A7D3-4715-A12C-4094A78C9EA7}" destId="{31362168-AC04-4679-8690-34FFC77CF98E}" srcOrd="1" destOrd="0" parTransId="{76D39981-F463-4FEA-BAEA-97348AD6F9C5}" sibTransId="{2680583E-D786-4D28-97C0-57D28525AD6C}"/>
    <dgm:cxn modelId="{C1EB36CD-1D43-4D2B-9D75-10E3C51F98C4}" type="presParOf" srcId="{2C57E961-625F-444E-B019-69EE288D1CA0}" destId="{8CA05EA1-BAF2-47B2-B486-4A9EBBCFA87F}" srcOrd="0" destOrd="0" presId="urn:microsoft.com/office/officeart/2005/8/layout/vList2"/>
    <dgm:cxn modelId="{1B154A8A-E7F2-452F-84B1-0DF847CA4452}" type="presParOf" srcId="{2C57E961-625F-444E-B019-69EE288D1CA0}" destId="{65203248-C114-4F1B-9263-074029ABA7DC}" srcOrd="1" destOrd="0" presId="urn:microsoft.com/office/officeart/2005/8/layout/vList2"/>
    <dgm:cxn modelId="{4C4A23E8-B6FA-4C46-9B4F-52EFF208F2AE}" type="presParOf" srcId="{2C57E961-625F-444E-B019-69EE288D1CA0}" destId="{E80F65DD-9ADB-4C11-ADB9-3A83750201C0}" srcOrd="2" destOrd="0" presId="urn:microsoft.com/office/officeart/2005/8/layout/vList2"/>
    <dgm:cxn modelId="{598E2D72-89AC-4AB0-896F-1FD8B624935A}" type="presParOf" srcId="{2C57E961-625F-444E-B019-69EE288D1CA0}" destId="{2D4EF708-5021-4AD7-B63E-8146C55D1D64}" srcOrd="3" destOrd="0" presId="urn:microsoft.com/office/officeart/2005/8/layout/vList2"/>
    <dgm:cxn modelId="{7864C86D-C70B-4D2D-B4E6-018A1FDFF55B}" type="presParOf" srcId="{2C57E961-625F-444E-B019-69EE288D1CA0}" destId="{048FA968-FAAB-4C64-95A1-E9159A9E6FBB}" srcOrd="4" destOrd="0" presId="urn:microsoft.com/office/officeart/2005/8/layout/vList2"/>
    <dgm:cxn modelId="{E1BFEA69-E7A1-4AEB-BFA3-872F13DBAD1E}" type="presParOf" srcId="{2C57E961-625F-444E-B019-69EE288D1CA0}" destId="{56E1680F-F241-4019-B7B8-2EA2666A3E7D}" srcOrd="5" destOrd="0" presId="urn:microsoft.com/office/officeart/2005/8/layout/vList2"/>
    <dgm:cxn modelId="{2DE07C5B-25E0-4021-9E79-33940EEAE659}" type="presParOf" srcId="{2C57E961-625F-444E-B019-69EE288D1CA0}" destId="{3EF3CCCB-46C7-4180-B303-7EBFE81BADC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13456-2224-4E14-B019-3431023CEB95}"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A53C541D-368D-40BA-A888-E3345DE614A1}">
      <dgm:prSet/>
      <dgm:spPr/>
      <dgm:t>
        <a:bodyPr/>
        <a:lstStyle/>
        <a:p>
          <a:pPr rtl="0"/>
          <a:r>
            <a:rPr lang="en-US" b="0" i="0"/>
            <a:t>Summer Painting </a:t>
          </a:r>
          <a:r>
            <a:rPr lang="en-US" b="0" i="0">
              <a:latin typeface="Century Gothic" panose="020B0502020202020204"/>
            </a:rPr>
            <a:t>– we</a:t>
          </a:r>
          <a:r>
            <a:rPr lang="en-US" b="0" i="0"/>
            <a:t> </a:t>
          </a:r>
          <a:r>
            <a:rPr lang="en-US" b="0" i="0">
              <a:latin typeface="Century Gothic" panose="020B0502020202020204"/>
            </a:rPr>
            <a:t>will </a:t>
          </a:r>
          <a:r>
            <a:rPr lang="en-US" b="0" i="0"/>
            <a:t> </a:t>
          </a:r>
          <a:r>
            <a:rPr lang="en-US" b="0" i="0">
              <a:latin typeface="Century Gothic" panose="020B0502020202020204"/>
            </a:rPr>
            <a:t>brighten</a:t>
          </a:r>
          <a:r>
            <a:rPr lang="en-US" b="0" i="0"/>
            <a:t> up our restrooms, stairwells, and hallways with fresh paint, and giving our classrooms some touch-ups too!</a:t>
          </a:r>
          <a:endParaRPr lang="en-US"/>
        </a:p>
      </dgm:t>
    </dgm:pt>
    <dgm:pt modelId="{F5F82B8A-09DE-4E0B-B713-74B614C4E88B}" type="parTrans" cxnId="{3DEAA85A-B3C4-48D4-AF76-6EB4D7E81244}">
      <dgm:prSet/>
      <dgm:spPr/>
      <dgm:t>
        <a:bodyPr/>
        <a:lstStyle/>
        <a:p>
          <a:endParaRPr lang="en-US"/>
        </a:p>
      </dgm:t>
    </dgm:pt>
    <dgm:pt modelId="{F63B15A0-32A1-4EBF-9A67-2F430D432317}" type="sibTrans" cxnId="{3DEAA85A-B3C4-48D4-AF76-6EB4D7E81244}">
      <dgm:prSet/>
      <dgm:spPr/>
      <dgm:t>
        <a:bodyPr/>
        <a:lstStyle/>
        <a:p>
          <a:endParaRPr lang="en-US"/>
        </a:p>
      </dgm:t>
    </dgm:pt>
    <dgm:pt modelId="{1E76FC85-8DAE-4FA1-83F5-8E9F131E9B1E}">
      <dgm:prSet/>
      <dgm:spPr/>
      <dgm:t>
        <a:bodyPr/>
        <a:lstStyle/>
        <a:p>
          <a:r>
            <a:rPr lang="en-US" b="0" i="0"/>
            <a:t>Replacement of the old steam boilers at Oakwood Avenue Community School.</a:t>
          </a:r>
          <a:endParaRPr lang="en-US"/>
        </a:p>
      </dgm:t>
    </dgm:pt>
    <dgm:pt modelId="{1FACAA64-3BF1-421F-9A82-AEE959749D9A}" type="parTrans" cxnId="{6A8A7BD3-E8DD-4B9C-8AD6-DC36B12DE710}">
      <dgm:prSet/>
      <dgm:spPr/>
      <dgm:t>
        <a:bodyPr/>
        <a:lstStyle/>
        <a:p>
          <a:endParaRPr lang="en-US"/>
        </a:p>
      </dgm:t>
    </dgm:pt>
    <dgm:pt modelId="{955630D0-1042-4606-B76A-19879536B62C}" type="sibTrans" cxnId="{6A8A7BD3-E8DD-4B9C-8AD6-DC36B12DE710}">
      <dgm:prSet/>
      <dgm:spPr/>
      <dgm:t>
        <a:bodyPr/>
        <a:lstStyle/>
        <a:p>
          <a:endParaRPr lang="en-US"/>
        </a:p>
      </dgm:t>
    </dgm:pt>
    <dgm:pt modelId="{858492C2-3DBD-4BBF-84AA-1F10A8BAC076}">
      <dgm:prSet/>
      <dgm:spPr/>
      <dgm:t>
        <a:bodyPr/>
        <a:lstStyle/>
        <a:p>
          <a:r>
            <a:rPr lang="en-US" b="0" i="0"/>
            <a:t>The installation of the new digital marquees is still in progress, and we are currently running electricity to the panels.</a:t>
          </a:r>
          <a:endParaRPr lang="en-US"/>
        </a:p>
      </dgm:t>
    </dgm:pt>
    <dgm:pt modelId="{7E491BC3-6E34-41BC-9D33-EBA11C1170D4}" type="parTrans" cxnId="{1CF00FC8-0660-4195-ADF4-00A2311A2D9B}">
      <dgm:prSet/>
      <dgm:spPr/>
      <dgm:t>
        <a:bodyPr/>
        <a:lstStyle/>
        <a:p>
          <a:endParaRPr lang="en-US"/>
        </a:p>
      </dgm:t>
    </dgm:pt>
    <dgm:pt modelId="{69649FBA-D4E8-481C-AED2-F3FBE61192C2}" type="sibTrans" cxnId="{1CF00FC8-0660-4195-ADF4-00A2311A2D9B}">
      <dgm:prSet/>
      <dgm:spPr/>
      <dgm:t>
        <a:bodyPr/>
        <a:lstStyle/>
        <a:p>
          <a:endParaRPr lang="en-US"/>
        </a:p>
      </dgm:t>
    </dgm:pt>
    <dgm:pt modelId="{B67FD563-CF22-4B05-8237-67E490857097}">
      <dgm:prSet/>
      <dgm:spPr/>
      <dgm:t>
        <a:bodyPr/>
        <a:lstStyle/>
        <a:p>
          <a:r>
            <a:rPr lang="en-US" b="0" i="0"/>
            <a:t>The playground renovations have been completed at Central Elementary School. We are currently working on the renovations at Lincoln Avenue School.</a:t>
          </a:r>
          <a:endParaRPr lang="en-US"/>
        </a:p>
      </dgm:t>
    </dgm:pt>
    <dgm:pt modelId="{329E4273-D199-4AD1-890A-0B7333FDBA4E}" type="parTrans" cxnId="{619EE133-B5B3-4945-8B6C-4FA67C73F157}">
      <dgm:prSet/>
      <dgm:spPr/>
      <dgm:t>
        <a:bodyPr/>
        <a:lstStyle/>
        <a:p>
          <a:endParaRPr lang="en-US"/>
        </a:p>
      </dgm:t>
    </dgm:pt>
    <dgm:pt modelId="{21131D09-AF2E-4F44-A199-DB2817F02CF2}" type="sibTrans" cxnId="{619EE133-B5B3-4945-8B6C-4FA67C73F157}">
      <dgm:prSet/>
      <dgm:spPr/>
      <dgm:t>
        <a:bodyPr/>
        <a:lstStyle/>
        <a:p>
          <a:endParaRPr lang="en-US"/>
        </a:p>
      </dgm:t>
    </dgm:pt>
    <dgm:pt modelId="{15F476B0-E779-4D6A-A5B0-7AC35B47DD4D}" type="pres">
      <dgm:prSet presAssocID="{D8613456-2224-4E14-B019-3431023CEB95}" presName="Name0" presStyleCnt="0">
        <dgm:presLayoutVars>
          <dgm:dir/>
          <dgm:animLvl val="lvl"/>
          <dgm:resizeHandles val="exact"/>
        </dgm:presLayoutVars>
      </dgm:prSet>
      <dgm:spPr/>
    </dgm:pt>
    <dgm:pt modelId="{F6C21DCC-9E66-4714-8B59-2F69195EF5A0}" type="pres">
      <dgm:prSet presAssocID="{B67FD563-CF22-4B05-8237-67E490857097}" presName="boxAndChildren" presStyleCnt="0"/>
      <dgm:spPr/>
    </dgm:pt>
    <dgm:pt modelId="{BD9A61EC-ABE7-465B-9FBF-EA02203B4E50}" type="pres">
      <dgm:prSet presAssocID="{B67FD563-CF22-4B05-8237-67E490857097}" presName="parentTextBox" presStyleLbl="node1" presStyleIdx="0" presStyleCnt="4"/>
      <dgm:spPr/>
    </dgm:pt>
    <dgm:pt modelId="{0E9DD490-F142-47B7-8F2C-5B83E4A8DD78}" type="pres">
      <dgm:prSet presAssocID="{69649FBA-D4E8-481C-AED2-F3FBE61192C2}" presName="sp" presStyleCnt="0"/>
      <dgm:spPr/>
    </dgm:pt>
    <dgm:pt modelId="{8EF4A1E6-1C67-4C20-BA61-6380DFF58247}" type="pres">
      <dgm:prSet presAssocID="{858492C2-3DBD-4BBF-84AA-1F10A8BAC076}" presName="arrowAndChildren" presStyleCnt="0"/>
      <dgm:spPr/>
    </dgm:pt>
    <dgm:pt modelId="{FCED65AF-813D-4574-B29D-B3BDD9BD5AEF}" type="pres">
      <dgm:prSet presAssocID="{858492C2-3DBD-4BBF-84AA-1F10A8BAC076}" presName="parentTextArrow" presStyleLbl="node1" presStyleIdx="1" presStyleCnt="4"/>
      <dgm:spPr/>
    </dgm:pt>
    <dgm:pt modelId="{BF4C3775-901B-4A13-A3DC-1C5517FF4B9C}" type="pres">
      <dgm:prSet presAssocID="{955630D0-1042-4606-B76A-19879536B62C}" presName="sp" presStyleCnt="0"/>
      <dgm:spPr/>
    </dgm:pt>
    <dgm:pt modelId="{A7C0AED5-38E4-4563-B71F-27EC35D047E7}" type="pres">
      <dgm:prSet presAssocID="{1E76FC85-8DAE-4FA1-83F5-8E9F131E9B1E}" presName="arrowAndChildren" presStyleCnt="0"/>
      <dgm:spPr/>
    </dgm:pt>
    <dgm:pt modelId="{C73D0D4D-6C23-47D5-AD21-07C5D1CCC06B}" type="pres">
      <dgm:prSet presAssocID="{1E76FC85-8DAE-4FA1-83F5-8E9F131E9B1E}" presName="parentTextArrow" presStyleLbl="node1" presStyleIdx="2" presStyleCnt="4"/>
      <dgm:spPr/>
    </dgm:pt>
    <dgm:pt modelId="{6D1CC3FB-EF37-4927-9B05-FAF5418D15C8}" type="pres">
      <dgm:prSet presAssocID="{F63B15A0-32A1-4EBF-9A67-2F430D432317}" presName="sp" presStyleCnt="0"/>
      <dgm:spPr/>
    </dgm:pt>
    <dgm:pt modelId="{CA4C7147-B26A-41DE-A807-19BB3B1E01C4}" type="pres">
      <dgm:prSet presAssocID="{A53C541D-368D-40BA-A888-E3345DE614A1}" presName="arrowAndChildren" presStyleCnt="0"/>
      <dgm:spPr/>
    </dgm:pt>
    <dgm:pt modelId="{C9078D60-C30B-480E-A88B-AC3542EDFF79}" type="pres">
      <dgm:prSet presAssocID="{A53C541D-368D-40BA-A888-E3345DE614A1}" presName="parentTextArrow" presStyleLbl="node1" presStyleIdx="3" presStyleCnt="4"/>
      <dgm:spPr/>
    </dgm:pt>
  </dgm:ptLst>
  <dgm:cxnLst>
    <dgm:cxn modelId="{72755420-8C62-4C18-8089-8B86B12F5D05}" type="presOf" srcId="{B67FD563-CF22-4B05-8237-67E490857097}" destId="{BD9A61EC-ABE7-465B-9FBF-EA02203B4E50}" srcOrd="0" destOrd="0" presId="urn:microsoft.com/office/officeart/2005/8/layout/process4"/>
    <dgm:cxn modelId="{619EE133-B5B3-4945-8B6C-4FA67C73F157}" srcId="{D8613456-2224-4E14-B019-3431023CEB95}" destId="{B67FD563-CF22-4B05-8237-67E490857097}" srcOrd="3" destOrd="0" parTransId="{329E4273-D199-4AD1-890A-0B7333FDBA4E}" sibTransId="{21131D09-AF2E-4F44-A199-DB2817F02CF2}"/>
    <dgm:cxn modelId="{648A7434-7199-4DEF-95C5-28120D8C13C3}" type="presOf" srcId="{1E76FC85-8DAE-4FA1-83F5-8E9F131E9B1E}" destId="{C73D0D4D-6C23-47D5-AD21-07C5D1CCC06B}" srcOrd="0" destOrd="0" presId="urn:microsoft.com/office/officeart/2005/8/layout/process4"/>
    <dgm:cxn modelId="{3EB09036-A2E0-453F-9E6F-DC4F7CA5E398}" type="presOf" srcId="{D8613456-2224-4E14-B019-3431023CEB95}" destId="{15F476B0-E779-4D6A-A5B0-7AC35B47DD4D}" srcOrd="0" destOrd="0" presId="urn:microsoft.com/office/officeart/2005/8/layout/process4"/>
    <dgm:cxn modelId="{57044F37-FA6D-459C-B5BF-886CCF48C526}" type="presOf" srcId="{858492C2-3DBD-4BBF-84AA-1F10A8BAC076}" destId="{FCED65AF-813D-4574-B29D-B3BDD9BD5AEF}" srcOrd="0" destOrd="0" presId="urn:microsoft.com/office/officeart/2005/8/layout/process4"/>
    <dgm:cxn modelId="{3DEAA85A-B3C4-48D4-AF76-6EB4D7E81244}" srcId="{D8613456-2224-4E14-B019-3431023CEB95}" destId="{A53C541D-368D-40BA-A888-E3345DE614A1}" srcOrd="0" destOrd="0" parTransId="{F5F82B8A-09DE-4E0B-B713-74B614C4E88B}" sibTransId="{F63B15A0-32A1-4EBF-9A67-2F430D432317}"/>
    <dgm:cxn modelId="{1CF00FC8-0660-4195-ADF4-00A2311A2D9B}" srcId="{D8613456-2224-4E14-B019-3431023CEB95}" destId="{858492C2-3DBD-4BBF-84AA-1F10A8BAC076}" srcOrd="2" destOrd="0" parTransId="{7E491BC3-6E34-41BC-9D33-EBA11C1170D4}" sibTransId="{69649FBA-D4E8-481C-AED2-F3FBE61192C2}"/>
    <dgm:cxn modelId="{6A8A7BD3-E8DD-4B9C-8AD6-DC36B12DE710}" srcId="{D8613456-2224-4E14-B019-3431023CEB95}" destId="{1E76FC85-8DAE-4FA1-83F5-8E9F131E9B1E}" srcOrd="1" destOrd="0" parTransId="{1FACAA64-3BF1-421F-9A82-AEE959749D9A}" sibTransId="{955630D0-1042-4606-B76A-19879536B62C}"/>
    <dgm:cxn modelId="{E9E0ABF9-FA77-495C-854E-E65FF26D2D92}" type="presOf" srcId="{A53C541D-368D-40BA-A888-E3345DE614A1}" destId="{C9078D60-C30B-480E-A88B-AC3542EDFF79}" srcOrd="0" destOrd="0" presId="urn:microsoft.com/office/officeart/2005/8/layout/process4"/>
    <dgm:cxn modelId="{2E07292E-12CC-4708-98AD-106D801CCC47}" type="presParOf" srcId="{15F476B0-E779-4D6A-A5B0-7AC35B47DD4D}" destId="{F6C21DCC-9E66-4714-8B59-2F69195EF5A0}" srcOrd="0" destOrd="0" presId="urn:microsoft.com/office/officeart/2005/8/layout/process4"/>
    <dgm:cxn modelId="{6CABE49A-8414-4A3D-A70F-B1FAB90DB1BE}" type="presParOf" srcId="{F6C21DCC-9E66-4714-8B59-2F69195EF5A0}" destId="{BD9A61EC-ABE7-465B-9FBF-EA02203B4E50}" srcOrd="0" destOrd="0" presId="urn:microsoft.com/office/officeart/2005/8/layout/process4"/>
    <dgm:cxn modelId="{C365BE2E-8837-41E7-BA8E-E2D59B223BC8}" type="presParOf" srcId="{15F476B0-E779-4D6A-A5B0-7AC35B47DD4D}" destId="{0E9DD490-F142-47B7-8F2C-5B83E4A8DD78}" srcOrd="1" destOrd="0" presId="urn:microsoft.com/office/officeart/2005/8/layout/process4"/>
    <dgm:cxn modelId="{84C57595-5617-43DA-AED9-6ADBCF37A096}" type="presParOf" srcId="{15F476B0-E779-4D6A-A5B0-7AC35B47DD4D}" destId="{8EF4A1E6-1C67-4C20-BA61-6380DFF58247}" srcOrd="2" destOrd="0" presId="urn:microsoft.com/office/officeart/2005/8/layout/process4"/>
    <dgm:cxn modelId="{60C152A2-0887-4239-97B0-761AB6BE0F57}" type="presParOf" srcId="{8EF4A1E6-1C67-4C20-BA61-6380DFF58247}" destId="{FCED65AF-813D-4574-B29D-B3BDD9BD5AEF}" srcOrd="0" destOrd="0" presId="urn:microsoft.com/office/officeart/2005/8/layout/process4"/>
    <dgm:cxn modelId="{082281CC-CD23-45AF-9E97-8651A09E7D07}" type="presParOf" srcId="{15F476B0-E779-4D6A-A5B0-7AC35B47DD4D}" destId="{BF4C3775-901B-4A13-A3DC-1C5517FF4B9C}" srcOrd="3" destOrd="0" presId="urn:microsoft.com/office/officeart/2005/8/layout/process4"/>
    <dgm:cxn modelId="{C8EF5C5F-6E76-4494-A5C7-77CBABF43903}" type="presParOf" srcId="{15F476B0-E779-4D6A-A5B0-7AC35B47DD4D}" destId="{A7C0AED5-38E4-4563-B71F-27EC35D047E7}" srcOrd="4" destOrd="0" presId="urn:microsoft.com/office/officeart/2005/8/layout/process4"/>
    <dgm:cxn modelId="{9485E2CA-A794-4748-A3EA-805F7A852202}" type="presParOf" srcId="{A7C0AED5-38E4-4563-B71F-27EC35D047E7}" destId="{C73D0D4D-6C23-47D5-AD21-07C5D1CCC06B}" srcOrd="0" destOrd="0" presId="urn:microsoft.com/office/officeart/2005/8/layout/process4"/>
    <dgm:cxn modelId="{A50D1A31-B37B-4C5A-A95D-B59701EAB29D}" type="presParOf" srcId="{15F476B0-E779-4D6A-A5B0-7AC35B47DD4D}" destId="{6D1CC3FB-EF37-4927-9B05-FAF5418D15C8}" srcOrd="5" destOrd="0" presId="urn:microsoft.com/office/officeart/2005/8/layout/process4"/>
    <dgm:cxn modelId="{9323B60D-0783-4939-8693-0296243F381E}" type="presParOf" srcId="{15F476B0-E779-4D6A-A5B0-7AC35B47DD4D}" destId="{CA4C7147-B26A-41DE-A807-19BB3B1E01C4}" srcOrd="6" destOrd="0" presId="urn:microsoft.com/office/officeart/2005/8/layout/process4"/>
    <dgm:cxn modelId="{CC8AC21C-6149-43C1-A566-CE9174737ABA}" type="presParOf" srcId="{CA4C7147-B26A-41DE-A807-19BB3B1E01C4}" destId="{C9078D60-C30B-480E-A88B-AC3542EDFF7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8726C0-C9D6-4172-A291-65E02380DA3A}"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47D0B620-0F76-4ED5-BA10-CA969C25C7F8}">
      <dgm:prSet/>
      <dgm:spPr/>
      <dgm:t>
        <a:bodyPr/>
        <a:lstStyle/>
        <a:p>
          <a:r>
            <a:rPr lang="en-US"/>
            <a:t>The District ESIP project continues as we upgrade our lights to LED. We are currently working at Orange High School and Orange Preparatory Academy of Inquiry and Innovation.</a:t>
          </a:r>
        </a:p>
      </dgm:t>
    </dgm:pt>
    <dgm:pt modelId="{9E7D9F8B-9273-4FCA-8F38-50FCDDF8FD53}" type="parTrans" cxnId="{A1B21ADF-16E7-4361-99DF-892877DDB5A5}">
      <dgm:prSet/>
      <dgm:spPr/>
      <dgm:t>
        <a:bodyPr/>
        <a:lstStyle/>
        <a:p>
          <a:endParaRPr lang="en-US"/>
        </a:p>
      </dgm:t>
    </dgm:pt>
    <dgm:pt modelId="{85FC338C-6968-46F5-B965-7228B474F8EE}" type="sibTrans" cxnId="{A1B21ADF-16E7-4361-99DF-892877DDB5A5}">
      <dgm:prSet/>
      <dgm:spPr/>
      <dgm:t>
        <a:bodyPr/>
        <a:lstStyle/>
        <a:p>
          <a:endParaRPr lang="en-US"/>
        </a:p>
      </dgm:t>
    </dgm:pt>
    <dgm:pt modelId="{834B2277-50D1-4F81-A812-5873CDB72602}">
      <dgm:prSet/>
      <dgm:spPr/>
      <dgm:t>
        <a:bodyPr/>
        <a:lstStyle/>
        <a:p>
          <a:r>
            <a:rPr lang="en-US"/>
            <a:t>Window Replacement at the Administration building is completed</a:t>
          </a:r>
        </a:p>
      </dgm:t>
    </dgm:pt>
    <dgm:pt modelId="{13AF9694-A854-4550-964D-23AD9CA15E67}" type="parTrans" cxnId="{F1D128F1-E85D-4DEC-9177-C186DF564BBD}">
      <dgm:prSet/>
      <dgm:spPr/>
      <dgm:t>
        <a:bodyPr/>
        <a:lstStyle/>
        <a:p>
          <a:endParaRPr lang="en-US"/>
        </a:p>
      </dgm:t>
    </dgm:pt>
    <dgm:pt modelId="{D698D480-3E79-4F40-ACC3-D7FBD73EF07B}" type="sibTrans" cxnId="{F1D128F1-E85D-4DEC-9177-C186DF564BBD}">
      <dgm:prSet/>
      <dgm:spPr/>
      <dgm:t>
        <a:bodyPr/>
        <a:lstStyle/>
        <a:p>
          <a:endParaRPr lang="en-US"/>
        </a:p>
      </dgm:t>
    </dgm:pt>
    <dgm:pt modelId="{FEEB0A58-EB71-4A32-91D3-D75A6693824A}">
      <dgm:prSet/>
      <dgm:spPr/>
      <dgm:t>
        <a:bodyPr/>
        <a:lstStyle/>
        <a:p>
          <a:r>
            <a:rPr lang="en-US"/>
            <a:t>We continue to addres workorders that are in Facilitron works. </a:t>
          </a:r>
        </a:p>
      </dgm:t>
    </dgm:pt>
    <dgm:pt modelId="{74882BD8-4BE6-486C-8712-AEDB01C2EDDA}" type="parTrans" cxnId="{5FD4CD22-4B74-432B-9889-301BF402C2C6}">
      <dgm:prSet/>
      <dgm:spPr/>
      <dgm:t>
        <a:bodyPr/>
        <a:lstStyle/>
        <a:p>
          <a:endParaRPr lang="en-US"/>
        </a:p>
      </dgm:t>
    </dgm:pt>
    <dgm:pt modelId="{5D497288-01EE-4C75-A859-04DC3E4A2343}" type="sibTrans" cxnId="{5FD4CD22-4B74-432B-9889-301BF402C2C6}">
      <dgm:prSet/>
      <dgm:spPr/>
      <dgm:t>
        <a:bodyPr/>
        <a:lstStyle/>
        <a:p>
          <a:endParaRPr lang="en-US"/>
        </a:p>
      </dgm:t>
    </dgm:pt>
    <dgm:pt modelId="{283A23EB-A841-4968-B982-A7A52BE646FA}" type="pres">
      <dgm:prSet presAssocID="{A78726C0-C9D6-4172-A291-65E02380DA3A}" presName="Name0" presStyleCnt="0">
        <dgm:presLayoutVars>
          <dgm:dir/>
          <dgm:animLvl val="lvl"/>
          <dgm:resizeHandles val="exact"/>
        </dgm:presLayoutVars>
      </dgm:prSet>
      <dgm:spPr/>
    </dgm:pt>
    <dgm:pt modelId="{5CF7E5B1-2DD3-4B37-9B7D-7A5E5B7B5E2E}" type="pres">
      <dgm:prSet presAssocID="{FEEB0A58-EB71-4A32-91D3-D75A6693824A}" presName="boxAndChildren" presStyleCnt="0"/>
      <dgm:spPr/>
    </dgm:pt>
    <dgm:pt modelId="{DF917139-E305-4936-AC93-E608B54B4BEC}" type="pres">
      <dgm:prSet presAssocID="{FEEB0A58-EB71-4A32-91D3-D75A6693824A}" presName="parentTextBox" presStyleLbl="node1" presStyleIdx="0" presStyleCnt="3"/>
      <dgm:spPr/>
    </dgm:pt>
    <dgm:pt modelId="{2DB456A9-747A-4AE8-A3D3-70768375CD7C}" type="pres">
      <dgm:prSet presAssocID="{D698D480-3E79-4F40-ACC3-D7FBD73EF07B}" presName="sp" presStyleCnt="0"/>
      <dgm:spPr/>
    </dgm:pt>
    <dgm:pt modelId="{DEC0DD73-4870-436D-BD4D-37092859D4E4}" type="pres">
      <dgm:prSet presAssocID="{834B2277-50D1-4F81-A812-5873CDB72602}" presName="arrowAndChildren" presStyleCnt="0"/>
      <dgm:spPr/>
    </dgm:pt>
    <dgm:pt modelId="{456E9B51-AD48-4846-A12B-DD6CE2AFE669}" type="pres">
      <dgm:prSet presAssocID="{834B2277-50D1-4F81-A812-5873CDB72602}" presName="parentTextArrow" presStyleLbl="node1" presStyleIdx="1" presStyleCnt="3"/>
      <dgm:spPr/>
    </dgm:pt>
    <dgm:pt modelId="{B33421C1-4DE7-4869-9E0A-E46E6AC97BE8}" type="pres">
      <dgm:prSet presAssocID="{85FC338C-6968-46F5-B965-7228B474F8EE}" presName="sp" presStyleCnt="0"/>
      <dgm:spPr/>
    </dgm:pt>
    <dgm:pt modelId="{B02D93C3-6BF3-4FDA-AF88-8471035F809E}" type="pres">
      <dgm:prSet presAssocID="{47D0B620-0F76-4ED5-BA10-CA969C25C7F8}" presName="arrowAndChildren" presStyleCnt="0"/>
      <dgm:spPr/>
    </dgm:pt>
    <dgm:pt modelId="{C5DCA11D-6FDD-4F9F-8544-F695F737C81F}" type="pres">
      <dgm:prSet presAssocID="{47D0B620-0F76-4ED5-BA10-CA969C25C7F8}" presName="parentTextArrow" presStyleLbl="node1" presStyleIdx="2" presStyleCnt="3"/>
      <dgm:spPr/>
    </dgm:pt>
  </dgm:ptLst>
  <dgm:cxnLst>
    <dgm:cxn modelId="{18A09303-2D17-4F10-BA09-0945BE4842AC}" type="presOf" srcId="{FEEB0A58-EB71-4A32-91D3-D75A6693824A}" destId="{DF917139-E305-4936-AC93-E608B54B4BEC}" srcOrd="0" destOrd="0" presId="urn:microsoft.com/office/officeart/2005/8/layout/process4"/>
    <dgm:cxn modelId="{5FD4CD22-4B74-432B-9889-301BF402C2C6}" srcId="{A78726C0-C9D6-4172-A291-65E02380DA3A}" destId="{FEEB0A58-EB71-4A32-91D3-D75A6693824A}" srcOrd="2" destOrd="0" parTransId="{74882BD8-4BE6-486C-8712-AEDB01C2EDDA}" sibTransId="{5D497288-01EE-4C75-A859-04DC3E4A2343}"/>
    <dgm:cxn modelId="{8FBF3FCE-D154-4085-B82C-3FB330B14F63}" type="presOf" srcId="{834B2277-50D1-4F81-A812-5873CDB72602}" destId="{456E9B51-AD48-4846-A12B-DD6CE2AFE669}" srcOrd="0" destOrd="0" presId="urn:microsoft.com/office/officeart/2005/8/layout/process4"/>
    <dgm:cxn modelId="{385D55CF-DCBD-4CA1-B0C6-1AB31503494A}" type="presOf" srcId="{47D0B620-0F76-4ED5-BA10-CA969C25C7F8}" destId="{C5DCA11D-6FDD-4F9F-8544-F695F737C81F}" srcOrd="0" destOrd="0" presId="urn:microsoft.com/office/officeart/2005/8/layout/process4"/>
    <dgm:cxn modelId="{A1B21ADF-16E7-4361-99DF-892877DDB5A5}" srcId="{A78726C0-C9D6-4172-A291-65E02380DA3A}" destId="{47D0B620-0F76-4ED5-BA10-CA969C25C7F8}" srcOrd="0" destOrd="0" parTransId="{9E7D9F8B-9273-4FCA-8F38-50FCDDF8FD53}" sibTransId="{85FC338C-6968-46F5-B965-7228B474F8EE}"/>
    <dgm:cxn modelId="{F1D128F1-E85D-4DEC-9177-C186DF564BBD}" srcId="{A78726C0-C9D6-4172-A291-65E02380DA3A}" destId="{834B2277-50D1-4F81-A812-5873CDB72602}" srcOrd="1" destOrd="0" parTransId="{13AF9694-A854-4550-964D-23AD9CA15E67}" sibTransId="{D698D480-3E79-4F40-ACC3-D7FBD73EF07B}"/>
    <dgm:cxn modelId="{297EE3F6-85B6-43EE-B1BF-2BC145B0CB7D}" type="presOf" srcId="{A78726C0-C9D6-4172-A291-65E02380DA3A}" destId="{283A23EB-A841-4968-B982-A7A52BE646FA}" srcOrd="0" destOrd="0" presId="urn:microsoft.com/office/officeart/2005/8/layout/process4"/>
    <dgm:cxn modelId="{55BEA057-BD78-4944-90BF-15D5BB0EBC48}" type="presParOf" srcId="{283A23EB-A841-4968-B982-A7A52BE646FA}" destId="{5CF7E5B1-2DD3-4B37-9B7D-7A5E5B7B5E2E}" srcOrd="0" destOrd="0" presId="urn:microsoft.com/office/officeart/2005/8/layout/process4"/>
    <dgm:cxn modelId="{7450B04A-7285-423D-B10E-2ACD915C39ED}" type="presParOf" srcId="{5CF7E5B1-2DD3-4B37-9B7D-7A5E5B7B5E2E}" destId="{DF917139-E305-4936-AC93-E608B54B4BEC}" srcOrd="0" destOrd="0" presId="urn:microsoft.com/office/officeart/2005/8/layout/process4"/>
    <dgm:cxn modelId="{F684C6FD-5A03-4D23-8AFE-674B176D480A}" type="presParOf" srcId="{283A23EB-A841-4968-B982-A7A52BE646FA}" destId="{2DB456A9-747A-4AE8-A3D3-70768375CD7C}" srcOrd="1" destOrd="0" presId="urn:microsoft.com/office/officeart/2005/8/layout/process4"/>
    <dgm:cxn modelId="{D804C0CE-FC83-4D85-9CCF-28321D87B67A}" type="presParOf" srcId="{283A23EB-A841-4968-B982-A7A52BE646FA}" destId="{DEC0DD73-4870-436D-BD4D-37092859D4E4}" srcOrd="2" destOrd="0" presId="urn:microsoft.com/office/officeart/2005/8/layout/process4"/>
    <dgm:cxn modelId="{764BE13A-6302-460F-9273-4B1A743B7586}" type="presParOf" srcId="{DEC0DD73-4870-436D-BD4D-37092859D4E4}" destId="{456E9B51-AD48-4846-A12B-DD6CE2AFE669}" srcOrd="0" destOrd="0" presId="urn:microsoft.com/office/officeart/2005/8/layout/process4"/>
    <dgm:cxn modelId="{9B760E61-5122-4F7F-A87B-D7A7C03BFB32}" type="presParOf" srcId="{283A23EB-A841-4968-B982-A7A52BE646FA}" destId="{B33421C1-4DE7-4869-9E0A-E46E6AC97BE8}" srcOrd="3" destOrd="0" presId="urn:microsoft.com/office/officeart/2005/8/layout/process4"/>
    <dgm:cxn modelId="{48416404-49CA-4C96-8E8D-A50C3BA04FC2}" type="presParOf" srcId="{283A23EB-A841-4968-B982-A7A52BE646FA}" destId="{B02D93C3-6BF3-4FDA-AF88-8471035F809E}" srcOrd="4" destOrd="0" presId="urn:microsoft.com/office/officeart/2005/8/layout/process4"/>
    <dgm:cxn modelId="{75F71027-5556-4683-ACDE-9B57063678E9}" type="presParOf" srcId="{B02D93C3-6BF3-4FDA-AF88-8471035F809E}" destId="{C5DCA11D-6FDD-4F9F-8544-F695F737C81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7EDC0F-DF6B-4F87-BCBF-263688A7E08B}" type="doc">
      <dgm:prSet loTypeId="urn:microsoft.com/office/officeart/2005/8/layout/chevron1" loCatId="process" qsTypeId="urn:microsoft.com/office/officeart/2005/8/quickstyle/simple1" qsCatId="simple" csTypeId="urn:microsoft.com/office/officeart/2005/8/colors/accent0_3" csCatId="mainScheme"/>
      <dgm:spPr/>
      <dgm:t>
        <a:bodyPr/>
        <a:lstStyle/>
        <a:p>
          <a:endParaRPr lang="en-US"/>
        </a:p>
      </dgm:t>
    </dgm:pt>
    <dgm:pt modelId="{3707DC0F-137A-44AB-8549-309515312D08}">
      <dgm:prSet/>
      <dgm:spPr/>
      <dgm:t>
        <a:bodyPr/>
        <a:lstStyle/>
        <a:p>
          <a:r>
            <a:rPr lang="en-US"/>
            <a:t>We will continue to update the community, staff, and Board of Education members of all progress.</a:t>
          </a:r>
        </a:p>
      </dgm:t>
    </dgm:pt>
    <dgm:pt modelId="{CF7BC99B-FF27-4616-A531-CA63397F538B}" type="parTrans" cxnId="{BE9B7035-2595-40D5-82D7-DAC234A8D47C}">
      <dgm:prSet/>
      <dgm:spPr/>
      <dgm:t>
        <a:bodyPr/>
        <a:lstStyle/>
        <a:p>
          <a:endParaRPr lang="en-US"/>
        </a:p>
      </dgm:t>
    </dgm:pt>
    <dgm:pt modelId="{08CA8220-D2D7-46E1-8E78-4EC422B729A7}" type="sibTrans" cxnId="{BE9B7035-2595-40D5-82D7-DAC234A8D47C}">
      <dgm:prSet/>
      <dgm:spPr/>
      <dgm:t>
        <a:bodyPr/>
        <a:lstStyle/>
        <a:p>
          <a:endParaRPr lang="en-US"/>
        </a:p>
      </dgm:t>
    </dgm:pt>
    <dgm:pt modelId="{3AE640D7-067E-475C-9829-4D5B2B6E3E53}">
      <dgm:prSet/>
      <dgm:spPr/>
      <dgm:t>
        <a:bodyPr/>
        <a:lstStyle/>
        <a:p>
          <a:r>
            <a:rPr lang="en-US"/>
            <a:t>The health and safety of staff and students are at the apex of all facilities undertakings.  </a:t>
          </a:r>
        </a:p>
      </dgm:t>
    </dgm:pt>
    <dgm:pt modelId="{140A96AC-5C94-4A24-860C-90FF12E77804}" type="parTrans" cxnId="{C60E02FE-FD16-4F69-8038-9556D0ECAC86}">
      <dgm:prSet/>
      <dgm:spPr/>
      <dgm:t>
        <a:bodyPr/>
        <a:lstStyle/>
        <a:p>
          <a:endParaRPr lang="en-US"/>
        </a:p>
      </dgm:t>
    </dgm:pt>
    <dgm:pt modelId="{CA419DC9-FFE9-49F2-AC75-30671DB4EADB}" type="sibTrans" cxnId="{C60E02FE-FD16-4F69-8038-9556D0ECAC86}">
      <dgm:prSet/>
      <dgm:spPr/>
      <dgm:t>
        <a:bodyPr/>
        <a:lstStyle/>
        <a:p>
          <a:endParaRPr lang="en-US"/>
        </a:p>
      </dgm:t>
    </dgm:pt>
    <dgm:pt modelId="{555554EE-3F2C-9047-BA74-63447CEC2CD9}" type="pres">
      <dgm:prSet presAssocID="{947EDC0F-DF6B-4F87-BCBF-263688A7E08B}" presName="Name0" presStyleCnt="0">
        <dgm:presLayoutVars>
          <dgm:dir/>
          <dgm:animLvl val="lvl"/>
          <dgm:resizeHandles val="exact"/>
        </dgm:presLayoutVars>
      </dgm:prSet>
      <dgm:spPr/>
    </dgm:pt>
    <dgm:pt modelId="{1C7DDA03-6AC1-384E-AC2D-1560439CDEDC}" type="pres">
      <dgm:prSet presAssocID="{3707DC0F-137A-44AB-8549-309515312D08}" presName="parTxOnly" presStyleLbl="node1" presStyleIdx="0" presStyleCnt="2">
        <dgm:presLayoutVars>
          <dgm:chMax val="0"/>
          <dgm:chPref val="0"/>
          <dgm:bulletEnabled val="1"/>
        </dgm:presLayoutVars>
      </dgm:prSet>
      <dgm:spPr/>
    </dgm:pt>
    <dgm:pt modelId="{B1B61294-29D4-AC46-8D93-58DF02B2CEA9}" type="pres">
      <dgm:prSet presAssocID="{08CA8220-D2D7-46E1-8E78-4EC422B729A7}" presName="parTxOnlySpace" presStyleCnt="0"/>
      <dgm:spPr/>
    </dgm:pt>
    <dgm:pt modelId="{677C3C86-6255-C346-9B5F-C2652B26AB7E}" type="pres">
      <dgm:prSet presAssocID="{3AE640D7-067E-475C-9829-4D5B2B6E3E53}" presName="parTxOnly" presStyleLbl="node1" presStyleIdx="1" presStyleCnt="2">
        <dgm:presLayoutVars>
          <dgm:chMax val="0"/>
          <dgm:chPref val="0"/>
          <dgm:bulletEnabled val="1"/>
        </dgm:presLayoutVars>
      </dgm:prSet>
      <dgm:spPr/>
    </dgm:pt>
  </dgm:ptLst>
  <dgm:cxnLst>
    <dgm:cxn modelId="{BE9B7035-2595-40D5-82D7-DAC234A8D47C}" srcId="{947EDC0F-DF6B-4F87-BCBF-263688A7E08B}" destId="{3707DC0F-137A-44AB-8549-309515312D08}" srcOrd="0" destOrd="0" parTransId="{CF7BC99B-FF27-4616-A531-CA63397F538B}" sibTransId="{08CA8220-D2D7-46E1-8E78-4EC422B729A7}"/>
    <dgm:cxn modelId="{CF58CB72-9A7E-5947-870F-B2844935B5E0}" type="presOf" srcId="{947EDC0F-DF6B-4F87-BCBF-263688A7E08B}" destId="{555554EE-3F2C-9047-BA74-63447CEC2CD9}" srcOrd="0" destOrd="0" presId="urn:microsoft.com/office/officeart/2005/8/layout/chevron1"/>
    <dgm:cxn modelId="{0C43F380-7DD5-1A46-95D5-FF15C2AD87B3}" type="presOf" srcId="{3707DC0F-137A-44AB-8549-309515312D08}" destId="{1C7DDA03-6AC1-384E-AC2D-1560439CDEDC}" srcOrd="0" destOrd="0" presId="urn:microsoft.com/office/officeart/2005/8/layout/chevron1"/>
    <dgm:cxn modelId="{0E1435AD-DC29-CC45-A732-6C33894993B6}" type="presOf" srcId="{3AE640D7-067E-475C-9829-4D5B2B6E3E53}" destId="{677C3C86-6255-C346-9B5F-C2652B26AB7E}" srcOrd="0" destOrd="0" presId="urn:microsoft.com/office/officeart/2005/8/layout/chevron1"/>
    <dgm:cxn modelId="{C60E02FE-FD16-4F69-8038-9556D0ECAC86}" srcId="{947EDC0F-DF6B-4F87-BCBF-263688A7E08B}" destId="{3AE640D7-067E-475C-9829-4D5B2B6E3E53}" srcOrd="1" destOrd="0" parTransId="{140A96AC-5C94-4A24-860C-90FF12E77804}" sibTransId="{CA419DC9-FFE9-49F2-AC75-30671DB4EADB}"/>
    <dgm:cxn modelId="{1DB39EC4-6C4D-6040-A4F4-2EBFD78EA73C}" type="presParOf" srcId="{555554EE-3F2C-9047-BA74-63447CEC2CD9}" destId="{1C7DDA03-6AC1-384E-AC2D-1560439CDEDC}" srcOrd="0" destOrd="0" presId="urn:microsoft.com/office/officeart/2005/8/layout/chevron1"/>
    <dgm:cxn modelId="{EDC00E6E-68A3-814E-998A-1D762BEFFFDF}" type="presParOf" srcId="{555554EE-3F2C-9047-BA74-63447CEC2CD9}" destId="{B1B61294-29D4-AC46-8D93-58DF02B2CEA9}" srcOrd="1" destOrd="0" presId="urn:microsoft.com/office/officeart/2005/8/layout/chevron1"/>
    <dgm:cxn modelId="{33BA69BE-ACA0-8A40-A412-C25406173662}" type="presParOf" srcId="{555554EE-3F2C-9047-BA74-63447CEC2CD9}" destId="{677C3C86-6255-C346-9B5F-C2652B26AB7E}"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69293-AC40-4268-84E3-60B8F28F64E0}">
      <dsp:nvSpPr>
        <dsp:cNvPr id="0" name=""/>
        <dsp:cNvSpPr/>
      </dsp:nvSpPr>
      <dsp:spPr>
        <a:xfrm>
          <a:off x="990282" y="1517"/>
          <a:ext cx="3961128" cy="78605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857" tIns="199658" rIns="76857" bIns="199658" numCol="1" spcCol="1270" anchor="ctr" anchorCtr="0">
          <a:noAutofit/>
        </a:bodyPr>
        <a:lstStyle/>
        <a:p>
          <a:pPr marL="0" lvl="0" indent="0" algn="l" defTabSz="711200">
            <a:lnSpc>
              <a:spcPct val="90000"/>
            </a:lnSpc>
            <a:spcBef>
              <a:spcPct val="0"/>
            </a:spcBef>
            <a:spcAft>
              <a:spcPct val="35000"/>
            </a:spcAft>
            <a:buNone/>
          </a:pPr>
          <a:r>
            <a:rPr lang="en-US" sz="1600" kern="1200"/>
            <a:t>Goal #1: 21st Century Integration</a:t>
          </a:r>
        </a:p>
      </dsp:txBody>
      <dsp:txXfrm>
        <a:off x="990282" y="1517"/>
        <a:ext cx="3961128" cy="786053"/>
      </dsp:txXfrm>
    </dsp:sp>
    <dsp:sp modelId="{E179D357-6C78-4987-8A46-BFEED788353A}">
      <dsp:nvSpPr>
        <dsp:cNvPr id="0" name=""/>
        <dsp:cNvSpPr/>
      </dsp:nvSpPr>
      <dsp:spPr>
        <a:xfrm>
          <a:off x="0" y="1517"/>
          <a:ext cx="990282" cy="786053"/>
        </a:xfrm>
        <a:prstGeom prst="rect">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402" tIns="77645" rIns="52402" bIns="77645" numCol="1" spcCol="1270" anchor="ctr" anchorCtr="0">
          <a:noAutofit/>
        </a:bodyPr>
        <a:lstStyle/>
        <a:p>
          <a:pPr marL="0" lvl="0" indent="0" algn="ctr" defTabSz="889000">
            <a:lnSpc>
              <a:spcPct val="90000"/>
            </a:lnSpc>
            <a:spcBef>
              <a:spcPct val="0"/>
            </a:spcBef>
            <a:spcAft>
              <a:spcPct val="35000"/>
            </a:spcAft>
            <a:buNone/>
          </a:pPr>
          <a:r>
            <a:rPr lang="en-US" sz="2000" kern="1200"/>
            <a:t>Goal</a:t>
          </a:r>
        </a:p>
      </dsp:txBody>
      <dsp:txXfrm>
        <a:off x="0" y="1517"/>
        <a:ext cx="990282" cy="786053"/>
      </dsp:txXfrm>
    </dsp:sp>
    <dsp:sp modelId="{A8C1A0CF-344C-42AB-864B-D5F6C5D2B72B}">
      <dsp:nvSpPr>
        <dsp:cNvPr id="0" name=""/>
        <dsp:cNvSpPr/>
      </dsp:nvSpPr>
      <dsp:spPr>
        <a:xfrm>
          <a:off x="990282" y="834734"/>
          <a:ext cx="3961128" cy="786053"/>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857" tIns="199658" rIns="76857" bIns="199658" numCol="1" spcCol="1270" anchor="ctr" anchorCtr="0">
          <a:noAutofit/>
        </a:bodyPr>
        <a:lstStyle/>
        <a:p>
          <a:pPr marL="0" lvl="0" indent="0" algn="l" defTabSz="711200">
            <a:lnSpc>
              <a:spcPct val="90000"/>
            </a:lnSpc>
            <a:spcBef>
              <a:spcPct val="0"/>
            </a:spcBef>
            <a:spcAft>
              <a:spcPct val="35000"/>
            </a:spcAft>
            <a:buNone/>
          </a:pPr>
          <a:r>
            <a:rPr lang="en-US" sz="1600" kern="1200"/>
            <a:t>Goal #2: Community Engagement</a:t>
          </a:r>
        </a:p>
      </dsp:txBody>
      <dsp:txXfrm>
        <a:off x="990282" y="834734"/>
        <a:ext cx="3961128" cy="786053"/>
      </dsp:txXfrm>
    </dsp:sp>
    <dsp:sp modelId="{E5739FA6-26A2-404F-B66B-1820869833DA}">
      <dsp:nvSpPr>
        <dsp:cNvPr id="0" name=""/>
        <dsp:cNvSpPr/>
      </dsp:nvSpPr>
      <dsp:spPr>
        <a:xfrm>
          <a:off x="0" y="834734"/>
          <a:ext cx="990282" cy="786053"/>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402" tIns="77645" rIns="52402" bIns="77645" numCol="1" spcCol="1270" anchor="ctr" anchorCtr="0">
          <a:noAutofit/>
        </a:bodyPr>
        <a:lstStyle/>
        <a:p>
          <a:pPr marL="0" lvl="0" indent="0" algn="ctr" defTabSz="889000">
            <a:lnSpc>
              <a:spcPct val="90000"/>
            </a:lnSpc>
            <a:spcBef>
              <a:spcPct val="0"/>
            </a:spcBef>
            <a:spcAft>
              <a:spcPct val="35000"/>
            </a:spcAft>
            <a:buNone/>
          </a:pPr>
          <a:r>
            <a:rPr lang="en-US" sz="2000" kern="1200"/>
            <a:t>Goal</a:t>
          </a:r>
        </a:p>
      </dsp:txBody>
      <dsp:txXfrm>
        <a:off x="0" y="834734"/>
        <a:ext cx="990282" cy="786053"/>
      </dsp:txXfrm>
    </dsp:sp>
    <dsp:sp modelId="{B6A83817-C3A0-4C10-AA34-D6104DBF54C4}">
      <dsp:nvSpPr>
        <dsp:cNvPr id="0" name=""/>
        <dsp:cNvSpPr/>
      </dsp:nvSpPr>
      <dsp:spPr>
        <a:xfrm>
          <a:off x="990282" y="1667951"/>
          <a:ext cx="3961128" cy="786053"/>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857" tIns="199658" rIns="76857" bIns="199658" numCol="1" spcCol="1270" anchor="ctr" anchorCtr="0">
          <a:noAutofit/>
        </a:bodyPr>
        <a:lstStyle/>
        <a:p>
          <a:pPr marL="0" lvl="0" indent="0" algn="l" defTabSz="711200">
            <a:lnSpc>
              <a:spcPct val="90000"/>
            </a:lnSpc>
            <a:spcBef>
              <a:spcPct val="0"/>
            </a:spcBef>
            <a:spcAft>
              <a:spcPct val="35000"/>
            </a:spcAft>
            <a:buNone/>
          </a:pPr>
          <a:r>
            <a:rPr lang="en-US" sz="1600" kern="1200"/>
            <a:t>Goal #3: Facilities, Finance, and Staff Support</a:t>
          </a:r>
        </a:p>
      </dsp:txBody>
      <dsp:txXfrm>
        <a:off x="990282" y="1667951"/>
        <a:ext cx="3961128" cy="786053"/>
      </dsp:txXfrm>
    </dsp:sp>
    <dsp:sp modelId="{806123EB-858F-41F5-A2EE-E99D5167F5BC}">
      <dsp:nvSpPr>
        <dsp:cNvPr id="0" name=""/>
        <dsp:cNvSpPr/>
      </dsp:nvSpPr>
      <dsp:spPr>
        <a:xfrm>
          <a:off x="0" y="1667951"/>
          <a:ext cx="990282" cy="786053"/>
        </a:xfrm>
        <a:prstGeom prst="rect">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402" tIns="77645" rIns="52402" bIns="77645" numCol="1" spcCol="1270" anchor="ctr" anchorCtr="0">
          <a:noAutofit/>
        </a:bodyPr>
        <a:lstStyle/>
        <a:p>
          <a:pPr marL="0" lvl="0" indent="0" algn="ctr" defTabSz="889000">
            <a:lnSpc>
              <a:spcPct val="90000"/>
            </a:lnSpc>
            <a:spcBef>
              <a:spcPct val="0"/>
            </a:spcBef>
            <a:spcAft>
              <a:spcPct val="35000"/>
            </a:spcAft>
            <a:buNone/>
          </a:pPr>
          <a:r>
            <a:rPr lang="en-US" sz="2000" kern="1200"/>
            <a:t>Goal</a:t>
          </a:r>
        </a:p>
      </dsp:txBody>
      <dsp:txXfrm>
        <a:off x="0" y="1667951"/>
        <a:ext cx="990282" cy="786053"/>
      </dsp:txXfrm>
    </dsp:sp>
    <dsp:sp modelId="{07E99FCB-F2A3-4854-A1CD-764E2C2716FD}">
      <dsp:nvSpPr>
        <dsp:cNvPr id="0" name=""/>
        <dsp:cNvSpPr/>
      </dsp:nvSpPr>
      <dsp:spPr>
        <a:xfrm>
          <a:off x="990282" y="2501167"/>
          <a:ext cx="3961128" cy="78605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857" tIns="199658" rIns="76857" bIns="199658" numCol="1" spcCol="1270" anchor="ctr" anchorCtr="0">
          <a:noAutofit/>
        </a:bodyPr>
        <a:lstStyle/>
        <a:p>
          <a:pPr marL="0" lvl="0" indent="0" algn="l" defTabSz="711200">
            <a:lnSpc>
              <a:spcPct val="90000"/>
            </a:lnSpc>
            <a:spcBef>
              <a:spcPct val="0"/>
            </a:spcBef>
            <a:spcAft>
              <a:spcPct val="35000"/>
            </a:spcAft>
            <a:buNone/>
          </a:pPr>
          <a:r>
            <a:rPr lang="en-US" sz="1600" kern="1200"/>
            <a:t>Goal #4: Social and Emotional Supports</a:t>
          </a:r>
        </a:p>
      </dsp:txBody>
      <dsp:txXfrm>
        <a:off x="990282" y="2501167"/>
        <a:ext cx="3961128" cy="786053"/>
      </dsp:txXfrm>
    </dsp:sp>
    <dsp:sp modelId="{983015E4-8253-4D0F-B9D8-0A62419478FC}">
      <dsp:nvSpPr>
        <dsp:cNvPr id="0" name=""/>
        <dsp:cNvSpPr/>
      </dsp:nvSpPr>
      <dsp:spPr>
        <a:xfrm>
          <a:off x="0" y="2501167"/>
          <a:ext cx="990282" cy="786053"/>
        </a:xfrm>
        <a:prstGeom prst="rect">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402" tIns="77645" rIns="52402" bIns="77645" numCol="1" spcCol="1270" anchor="ctr" anchorCtr="0">
          <a:noAutofit/>
        </a:bodyPr>
        <a:lstStyle/>
        <a:p>
          <a:pPr marL="0" lvl="0" indent="0" algn="ctr" defTabSz="889000">
            <a:lnSpc>
              <a:spcPct val="90000"/>
            </a:lnSpc>
            <a:spcBef>
              <a:spcPct val="0"/>
            </a:spcBef>
            <a:spcAft>
              <a:spcPct val="35000"/>
            </a:spcAft>
            <a:buNone/>
          </a:pPr>
          <a:r>
            <a:rPr lang="en-US" sz="2000" kern="1200"/>
            <a:t>Goal</a:t>
          </a:r>
        </a:p>
      </dsp:txBody>
      <dsp:txXfrm>
        <a:off x="0" y="2501167"/>
        <a:ext cx="990282" cy="78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F849F-0AE9-42D5-98BC-522E368B84DD}">
      <dsp:nvSpPr>
        <dsp:cNvPr id="0" name=""/>
        <dsp:cNvSpPr/>
      </dsp:nvSpPr>
      <dsp:spPr>
        <a:xfrm>
          <a:off x="271908" y="121"/>
          <a:ext cx="3881733" cy="246490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BD39F4-E186-4EE4-A3BE-5AFA8D0C97AC}">
      <dsp:nvSpPr>
        <dsp:cNvPr id="0" name=""/>
        <dsp:cNvSpPr/>
      </dsp:nvSpPr>
      <dsp:spPr>
        <a:xfrm>
          <a:off x="703212" y="409860"/>
          <a:ext cx="3881733" cy="246490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Review of current curricular resources as well as science student achievement data</a:t>
          </a:r>
        </a:p>
      </dsp:txBody>
      <dsp:txXfrm>
        <a:off x="775406" y="482054"/>
        <a:ext cx="3737345" cy="2320513"/>
      </dsp:txXfrm>
    </dsp:sp>
    <dsp:sp modelId="{E65D5646-CE29-4DE0-8E26-0A02803B9F73}">
      <dsp:nvSpPr>
        <dsp:cNvPr id="0" name=""/>
        <dsp:cNvSpPr/>
      </dsp:nvSpPr>
      <dsp:spPr>
        <a:xfrm>
          <a:off x="5016250" y="121"/>
          <a:ext cx="3881733" cy="246490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B768E-E491-4897-8A87-4D5310D04D6A}">
      <dsp:nvSpPr>
        <dsp:cNvPr id="0" name=""/>
        <dsp:cNvSpPr/>
      </dsp:nvSpPr>
      <dsp:spPr>
        <a:xfrm>
          <a:off x="5447554" y="409860"/>
          <a:ext cx="3881733" cy="246490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Selecting curricular resources and implementing a new curriculum is an opportunity to foster cohesion, trust, and professional learning, as well as to assess and respond to interests and needs (Joshua Starr, </a:t>
          </a:r>
          <a:r>
            <a:rPr lang="en-US" sz="2000" i="1" kern="1200"/>
            <a:t>To Improve the Curriculum, engage the whole system</a:t>
          </a:r>
          <a:r>
            <a:rPr lang="en-US" sz="2000" kern="1200"/>
            <a:t>)</a:t>
          </a:r>
        </a:p>
      </dsp:txBody>
      <dsp:txXfrm>
        <a:off x="5519748" y="482054"/>
        <a:ext cx="3737345" cy="2320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05EA1-BAF2-47B2-B486-4A9EBBCFA87F}">
      <dsp:nvSpPr>
        <dsp:cNvPr id="0" name=""/>
        <dsp:cNvSpPr/>
      </dsp:nvSpPr>
      <dsp:spPr>
        <a:xfrm>
          <a:off x="0" y="71660"/>
          <a:ext cx="4638903" cy="982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Thorough cleaning and disinfecting occurs daily for all of our touch points in the building (examples include but are not limited to door handles, bathrooms, entrances, exits, and handrails)</a:t>
          </a:r>
          <a:endParaRPr lang="en-US" sz="1400" kern="1200"/>
        </a:p>
      </dsp:txBody>
      <dsp:txXfrm>
        <a:off x="47976" y="119636"/>
        <a:ext cx="4542951" cy="886848"/>
      </dsp:txXfrm>
    </dsp:sp>
    <dsp:sp modelId="{E80F65DD-9ADB-4C11-ADB9-3A83750201C0}">
      <dsp:nvSpPr>
        <dsp:cNvPr id="0" name=""/>
        <dsp:cNvSpPr/>
      </dsp:nvSpPr>
      <dsp:spPr>
        <a:xfrm>
          <a:off x="0" y="1094780"/>
          <a:ext cx="4638903" cy="982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Walk-throughs of all district school facilities </a:t>
          </a:r>
          <a:endParaRPr lang="en-US" sz="1400" kern="1200"/>
        </a:p>
      </dsp:txBody>
      <dsp:txXfrm>
        <a:off x="47976" y="1142756"/>
        <a:ext cx="4542951" cy="886848"/>
      </dsp:txXfrm>
    </dsp:sp>
    <dsp:sp modelId="{048FA968-FAAB-4C64-95A1-E9159A9E6FBB}">
      <dsp:nvSpPr>
        <dsp:cNvPr id="0" name=""/>
        <dsp:cNvSpPr/>
      </dsp:nvSpPr>
      <dsp:spPr>
        <a:xfrm>
          <a:off x="0" y="2117900"/>
          <a:ext cx="4638903" cy="982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Meetings between the District and PCI are held regularly based on updates </a:t>
          </a:r>
          <a:endParaRPr lang="en-US" sz="1400" kern="1200"/>
        </a:p>
      </dsp:txBody>
      <dsp:txXfrm>
        <a:off x="47976" y="2165876"/>
        <a:ext cx="4542951" cy="886848"/>
      </dsp:txXfrm>
    </dsp:sp>
    <dsp:sp modelId="{3EF3CCCB-46C7-4180-B303-7EBFE81BADC5}">
      <dsp:nvSpPr>
        <dsp:cNvPr id="0" name=""/>
        <dsp:cNvSpPr/>
      </dsp:nvSpPr>
      <dsp:spPr>
        <a:xfrm>
          <a:off x="0" y="3141020"/>
          <a:ext cx="4638903" cy="982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Facility projects continue so we can ensure a safe and clean learning environment for our children and staff. </a:t>
          </a:r>
          <a:endParaRPr lang="en-US" sz="1400" kern="1200"/>
        </a:p>
      </dsp:txBody>
      <dsp:txXfrm>
        <a:off x="47976" y="3188996"/>
        <a:ext cx="4542951" cy="8868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61EC-ABE7-465B-9FBF-EA02203B4E50}">
      <dsp:nvSpPr>
        <dsp:cNvPr id="0" name=""/>
        <dsp:cNvSpPr/>
      </dsp:nvSpPr>
      <dsp:spPr>
        <a:xfrm>
          <a:off x="0" y="3915396"/>
          <a:ext cx="5614987" cy="85659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i="0" kern="1200"/>
            <a:t>The playground renovations have been completed at Central Elementary School. We are currently working on the renovations at Lincoln Avenue School.</a:t>
          </a:r>
          <a:endParaRPr lang="en-US" sz="1500" kern="1200"/>
        </a:p>
      </dsp:txBody>
      <dsp:txXfrm>
        <a:off x="0" y="3915396"/>
        <a:ext cx="5614987" cy="856593"/>
      </dsp:txXfrm>
    </dsp:sp>
    <dsp:sp modelId="{FCED65AF-813D-4574-B29D-B3BDD9BD5AEF}">
      <dsp:nvSpPr>
        <dsp:cNvPr id="0" name=""/>
        <dsp:cNvSpPr/>
      </dsp:nvSpPr>
      <dsp:spPr>
        <a:xfrm rot="10800000">
          <a:off x="0" y="2610805"/>
          <a:ext cx="5614987" cy="1317440"/>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i="0" kern="1200"/>
            <a:t>The installation of the new digital marquees is still in progress, and we are currently running electricity to the panels.</a:t>
          </a:r>
          <a:endParaRPr lang="en-US" sz="1500" kern="1200"/>
        </a:p>
      </dsp:txBody>
      <dsp:txXfrm rot="10800000">
        <a:off x="0" y="2610805"/>
        <a:ext cx="5614987" cy="856033"/>
      </dsp:txXfrm>
    </dsp:sp>
    <dsp:sp modelId="{C73D0D4D-6C23-47D5-AD21-07C5D1CCC06B}">
      <dsp:nvSpPr>
        <dsp:cNvPr id="0" name=""/>
        <dsp:cNvSpPr/>
      </dsp:nvSpPr>
      <dsp:spPr>
        <a:xfrm rot="10800000">
          <a:off x="0" y="1306214"/>
          <a:ext cx="5614987" cy="1317440"/>
        </a:xfrm>
        <a:prstGeom prst="upArrowCallou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i="0" kern="1200"/>
            <a:t>Replacement of the old steam boilers at Oakwood Avenue Community School.</a:t>
          </a:r>
          <a:endParaRPr lang="en-US" sz="1500" kern="1200"/>
        </a:p>
      </dsp:txBody>
      <dsp:txXfrm rot="10800000">
        <a:off x="0" y="1306214"/>
        <a:ext cx="5614987" cy="856033"/>
      </dsp:txXfrm>
    </dsp:sp>
    <dsp:sp modelId="{C9078D60-C30B-480E-A88B-AC3542EDFF79}">
      <dsp:nvSpPr>
        <dsp:cNvPr id="0" name=""/>
        <dsp:cNvSpPr/>
      </dsp:nvSpPr>
      <dsp:spPr>
        <a:xfrm rot="10800000">
          <a:off x="0" y="1622"/>
          <a:ext cx="5614987" cy="1317440"/>
        </a:xfrm>
        <a:prstGeom prst="upArrowCallou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US" sz="1500" b="0" i="0" kern="1200"/>
            <a:t>Summer Painting </a:t>
          </a:r>
          <a:r>
            <a:rPr lang="en-US" sz="1500" b="0" i="0" kern="1200">
              <a:latin typeface="Century Gothic" panose="020B0502020202020204"/>
            </a:rPr>
            <a:t>– we</a:t>
          </a:r>
          <a:r>
            <a:rPr lang="en-US" sz="1500" b="0" i="0" kern="1200"/>
            <a:t> </a:t>
          </a:r>
          <a:r>
            <a:rPr lang="en-US" sz="1500" b="0" i="0" kern="1200">
              <a:latin typeface="Century Gothic" panose="020B0502020202020204"/>
            </a:rPr>
            <a:t>will </a:t>
          </a:r>
          <a:r>
            <a:rPr lang="en-US" sz="1500" b="0" i="0" kern="1200"/>
            <a:t> </a:t>
          </a:r>
          <a:r>
            <a:rPr lang="en-US" sz="1500" b="0" i="0" kern="1200">
              <a:latin typeface="Century Gothic" panose="020B0502020202020204"/>
            </a:rPr>
            <a:t>brighten</a:t>
          </a:r>
          <a:r>
            <a:rPr lang="en-US" sz="1500" b="0" i="0" kern="1200"/>
            <a:t> up our restrooms, stairwells, and hallways with fresh paint, and giving our classrooms some touch-ups too!</a:t>
          </a:r>
          <a:endParaRPr lang="en-US" sz="1500" kern="1200"/>
        </a:p>
      </dsp:txBody>
      <dsp:txXfrm rot="10800000">
        <a:off x="0" y="1622"/>
        <a:ext cx="5614987" cy="8560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17139-E305-4936-AC93-E608B54B4BEC}">
      <dsp:nvSpPr>
        <dsp:cNvPr id="0" name=""/>
        <dsp:cNvSpPr/>
      </dsp:nvSpPr>
      <dsp:spPr>
        <a:xfrm>
          <a:off x="0" y="3441586"/>
          <a:ext cx="6496050" cy="1129605"/>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We continue to addres workorders that are in Facilitron works. </a:t>
          </a:r>
        </a:p>
      </dsp:txBody>
      <dsp:txXfrm>
        <a:off x="0" y="3441586"/>
        <a:ext cx="6496050" cy="1129605"/>
      </dsp:txXfrm>
    </dsp:sp>
    <dsp:sp modelId="{456E9B51-AD48-4846-A12B-DD6CE2AFE669}">
      <dsp:nvSpPr>
        <dsp:cNvPr id="0" name=""/>
        <dsp:cNvSpPr/>
      </dsp:nvSpPr>
      <dsp:spPr>
        <a:xfrm rot="10800000">
          <a:off x="0" y="1721197"/>
          <a:ext cx="6496050" cy="1737333"/>
        </a:xfrm>
        <a:prstGeom prst="upArrowCallou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Window Replacement at the Administration building is completed</a:t>
          </a:r>
        </a:p>
      </dsp:txBody>
      <dsp:txXfrm rot="10800000">
        <a:off x="0" y="1721197"/>
        <a:ext cx="6496050" cy="1128867"/>
      </dsp:txXfrm>
    </dsp:sp>
    <dsp:sp modelId="{C5DCA11D-6FDD-4F9F-8544-F695F737C81F}">
      <dsp:nvSpPr>
        <dsp:cNvPr id="0" name=""/>
        <dsp:cNvSpPr/>
      </dsp:nvSpPr>
      <dsp:spPr>
        <a:xfrm rot="10800000">
          <a:off x="0" y="808"/>
          <a:ext cx="6496050" cy="1737333"/>
        </a:xfrm>
        <a:prstGeom prst="upArrowCallou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The District ESIP project continues as we upgrade our lights to LED. We are currently working at Orange High School and Orange Preparatory Academy of Inquiry and Innovation.</a:t>
          </a:r>
        </a:p>
      </dsp:txBody>
      <dsp:txXfrm rot="10800000">
        <a:off x="0" y="808"/>
        <a:ext cx="6496050" cy="11288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DDA03-6AC1-384E-AC2D-1560439CDEDC}">
      <dsp:nvSpPr>
        <dsp:cNvPr id="0" name=""/>
        <dsp:cNvSpPr/>
      </dsp:nvSpPr>
      <dsp:spPr>
        <a:xfrm>
          <a:off x="8265" y="1040025"/>
          <a:ext cx="4940958" cy="1976383"/>
        </a:xfrm>
        <a:prstGeom prst="chevron">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We will continue to update the community, staff, and Board of Education members of all progress.</a:t>
          </a:r>
        </a:p>
      </dsp:txBody>
      <dsp:txXfrm>
        <a:off x="996457" y="1040025"/>
        <a:ext cx="2964575" cy="1976383"/>
      </dsp:txXfrm>
    </dsp:sp>
    <dsp:sp modelId="{677C3C86-6255-C346-9B5F-C2652B26AB7E}">
      <dsp:nvSpPr>
        <dsp:cNvPr id="0" name=""/>
        <dsp:cNvSpPr/>
      </dsp:nvSpPr>
      <dsp:spPr>
        <a:xfrm>
          <a:off x="4455128" y="1040025"/>
          <a:ext cx="4940958" cy="1976383"/>
        </a:xfrm>
        <a:prstGeom prst="chevron">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The health and safety of staff and students are at the apex of all facilities undertakings.  </a:t>
          </a:r>
        </a:p>
      </dsp:txBody>
      <dsp:txXfrm>
        <a:off x="5443320" y="1040025"/>
        <a:ext cx="2964575" cy="197638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02088" cy="3476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32400" y="0"/>
            <a:ext cx="4002088" cy="3476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532063" y="868363"/>
            <a:ext cx="4171950" cy="2346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3925" y="3344863"/>
            <a:ext cx="7388225" cy="27368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6602413"/>
            <a:ext cx="4002088" cy="34766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32400" y="6602413"/>
            <a:ext cx="4002088" cy="34766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C38CF258-F281-6ECA-D7A3-4FEC02D75738}"/>
            </a:ext>
          </a:extLst>
        </p:cNvPr>
        <p:cNvGrpSpPr/>
        <p:nvPr/>
      </p:nvGrpSpPr>
      <p:grpSpPr>
        <a:xfrm>
          <a:off x="0" y="0"/>
          <a:ext cx="0" cy="0"/>
          <a:chOff x="0" y="0"/>
          <a:chExt cx="0" cy="0"/>
        </a:xfrm>
      </p:grpSpPr>
      <p:sp>
        <p:nvSpPr>
          <p:cNvPr id="184" name="Google Shape;184;p1:notes">
            <a:extLst>
              <a:ext uri="{FF2B5EF4-FFF2-40B4-BE49-F238E27FC236}">
                <a16:creationId xmlns:a16="http://schemas.microsoft.com/office/drawing/2014/main" id="{45FC6565-A8F8-81BE-F110-743B81D60ACB}"/>
              </a:ext>
            </a:extLst>
          </p:cNvPr>
          <p:cNvSpPr txBox="1">
            <a:spLocks noGrp="1"/>
          </p:cNvSpPr>
          <p:nvPr>
            <p:ph type="body" idx="1"/>
          </p:nvPr>
        </p:nvSpPr>
        <p:spPr>
          <a:xfrm>
            <a:off x="923925" y="3344863"/>
            <a:ext cx="7388225" cy="27368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notes">
            <a:extLst>
              <a:ext uri="{FF2B5EF4-FFF2-40B4-BE49-F238E27FC236}">
                <a16:creationId xmlns:a16="http://schemas.microsoft.com/office/drawing/2014/main" id="{B62FF655-0D91-8850-D885-FC0C6C300784}"/>
              </a:ext>
            </a:extLst>
          </p:cNvPr>
          <p:cNvSpPr>
            <a:spLocks noGrp="1" noRot="1" noChangeAspect="1"/>
          </p:cNvSpPr>
          <p:nvPr>
            <p:ph type="sldImg" idx="2"/>
          </p:nvPr>
        </p:nvSpPr>
        <p:spPr>
          <a:xfrm>
            <a:off x="2532063" y="868363"/>
            <a:ext cx="4171950" cy="2346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602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81a2e8d8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81a2e8d8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71500" lvl="1" indent="0" algn="l" rtl="0">
              <a:lnSpc>
                <a:spcPct val="115000"/>
              </a:lnSpc>
              <a:spcBef>
                <a:spcPts val="0"/>
              </a:spcBef>
              <a:spcAft>
                <a:spcPts val="0"/>
              </a:spcAft>
              <a:buClr>
                <a:srgbClr val="595959"/>
              </a:buClr>
              <a:buSzPts val="18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2f3b91ee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2f3b91ee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2cc9a13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6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2cc9a13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C6391D3A-8044-8AC0-51F7-CFAF500A941A}"/>
            </a:ext>
          </a:extLst>
        </p:cNvPr>
        <p:cNvGrpSpPr/>
        <p:nvPr/>
      </p:nvGrpSpPr>
      <p:grpSpPr>
        <a:xfrm>
          <a:off x="0" y="0"/>
          <a:ext cx="0" cy="0"/>
          <a:chOff x="0" y="0"/>
          <a:chExt cx="0" cy="0"/>
        </a:xfrm>
      </p:grpSpPr>
      <p:sp>
        <p:nvSpPr>
          <p:cNvPr id="106" name="Google Shape;106;g72cc9a13f5_0_0:notes">
            <a:extLst>
              <a:ext uri="{FF2B5EF4-FFF2-40B4-BE49-F238E27FC236}">
                <a16:creationId xmlns:a16="http://schemas.microsoft.com/office/drawing/2014/main" id="{C0736A1D-1807-7073-F06A-AB72827209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a:extLst>
              <a:ext uri="{FF2B5EF4-FFF2-40B4-BE49-F238E27FC236}">
                <a16:creationId xmlns:a16="http://schemas.microsoft.com/office/drawing/2014/main" id="{00C02994-099C-D5E2-908E-9C210C55C0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8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FE088691-57D7-31E0-D837-B9A1DE5B4F0F}"/>
            </a:ext>
          </a:extLst>
        </p:cNvPr>
        <p:cNvGrpSpPr/>
        <p:nvPr/>
      </p:nvGrpSpPr>
      <p:grpSpPr>
        <a:xfrm>
          <a:off x="0" y="0"/>
          <a:ext cx="0" cy="0"/>
          <a:chOff x="0" y="0"/>
          <a:chExt cx="0" cy="0"/>
        </a:xfrm>
      </p:grpSpPr>
      <p:sp>
        <p:nvSpPr>
          <p:cNvPr id="106" name="Google Shape;106;g72cc9a13f5_0_0:notes">
            <a:extLst>
              <a:ext uri="{FF2B5EF4-FFF2-40B4-BE49-F238E27FC236}">
                <a16:creationId xmlns:a16="http://schemas.microsoft.com/office/drawing/2014/main" id="{E01C07AA-3F19-59DB-8B75-820B1EEBA0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a:extLst>
              <a:ext uri="{FF2B5EF4-FFF2-40B4-BE49-F238E27FC236}">
                <a16:creationId xmlns:a16="http://schemas.microsoft.com/office/drawing/2014/main" id="{CF958AF8-9308-04E3-CEBB-6D6285779D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11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F11AC41F-8CC8-5E8D-A49E-CAB3298F802A}"/>
            </a:ext>
          </a:extLst>
        </p:cNvPr>
        <p:cNvGrpSpPr/>
        <p:nvPr/>
      </p:nvGrpSpPr>
      <p:grpSpPr>
        <a:xfrm>
          <a:off x="0" y="0"/>
          <a:ext cx="0" cy="0"/>
          <a:chOff x="0" y="0"/>
          <a:chExt cx="0" cy="0"/>
        </a:xfrm>
      </p:grpSpPr>
      <p:sp>
        <p:nvSpPr>
          <p:cNvPr id="106" name="Google Shape;106;g72cc9a13f5_0_0:notes">
            <a:extLst>
              <a:ext uri="{FF2B5EF4-FFF2-40B4-BE49-F238E27FC236}">
                <a16:creationId xmlns:a16="http://schemas.microsoft.com/office/drawing/2014/main" id="{13A9AC22-8EFF-A4CE-4828-14B7499B22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a:extLst>
              <a:ext uri="{FF2B5EF4-FFF2-40B4-BE49-F238E27FC236}">
                <a16:creationId xmlns:a16="http://schemas.microsoft.com/office/drawing/2014/main" id="{965F1843-08F7-46A1-E604-D5FE1A16F7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76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2cc9a13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085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2cc9a13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cc9a13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893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81a2e8d8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81a2e8d8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71500" lvl="1" indent="0" algn="l" rtl="0">
              <a:lnSpc>
                <a:spcPct val="115000"/>
              </a:lnSpc>
              <a:spcBef>
                <a:spcPts val="0"/>
              </a:spcBef>
              <a:spcAft>
                <a:spcPts val="0"/>
              </a:spcAft>
              <a:buClr>
                <a:srgbClr val="595959"/>
              </a:buClr>
              <a:buSzPts val="1800"/>
              <a:buNone/>
            </a:pPr>
            <a:endParaRPr/>
          </a:p>
        </p:txBody>
      </p:sp>
    </p:spTree>
    <p:extLst>
      <p:ext uri="{BB962C8B-B14F-4D97-AF65-F5344CB8AC3E}">
        <p14:creationId xmlns:p14="http://schemas.microsoft.com/office/powerpoint/2010/main" val="181588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3:notes"/>
          <p:cNvSpPr txBox="1">
            <a:spLocks noGrp="1"/>
          </p:cNvSpPr>
          <p:nvPr>
            <p:ph type="body" idx="1"/>
          </p:nvPr>
        </p:nvSpPr>
        <p:spPr>
          <a:xfrm>
            <a:off x="923925" y="3344863"/>
            <a:ext cx="7388225" cy="27368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43:notes"/>
          <p:cNvSpPr>
            <a:spLocks noGrp="1" noRot="1" noChangeAspect="1"/>
          </p:cNvSpPr>
          <p:nvPr>
            <p:ph type="sldImg" idx="2"/>
          </p:nvPr>
        </p:nvSpPr>
        <p:spPr>
          <a:xfrm>
            <a:off x="2532063" y="868363"/>
            <a:ext cx="4171950" cy="23463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44d2aafb5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44d2aafb5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44d2aafb5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44d2aafb5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44d2aafb5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44d2aafb5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Char char="●"/>
            </a:pPr>
            <a:r>
              <a:rPr lang="en" sz="1800">
                <a:solidFill>
                  <a:srgbClr val="595959"/>
                </a:solidFill>
              </a:rPr>
              <a:t>1562 total students currently in program during 2025</a:t>
            </a:r>
            <a:endParaRPr sz="1800">
              <a:solidFill>
                <a:srgbClr val="595959"/>
              </a:solidFill>
            </a:endParaRPr>
          </a:p>
          <a:p>
            <a:pPr marL="457200" lvl="0" indent="-342900" algn="l" rtl="0">
              <a:spcBef>
                <a:spcPts val="0"/>
              </a:spcBef>
              <a:spcAft>
                <a:spcPts val="0"/>
              </a:spcAft>
              <a:buClr>
                <a:srgbClr val="595959"/>
              </a:buClr>
              <a:buSzPts val="1800"/>
              <a:buChar char="●"/>
            </a:pPr>
            <a:r>
              <a:rPr lang="en" sz="1800">
                <a:solidFill>
                  <a:srgbClr val="595959"/>
                </a:solidFill>
              </a:rPr>
              <a:t>374 in program less than a year</a:t>
            </a:r>
            <a:endParaRPr sz="1800">
              <a:solidFill>
                <a:srgbClr val="595959"/>
              </a:solidFill>
            </a:endParaRPr>
          </a:p>
          <a:p>
            <a:pPr marL="457200" lvl="0" indent="-342900" algn="l" rtl="0">
              <a:spcBef>
                <a:spcPts val="0"/>
              </a:spcBef>
              <a:spcAft>
                <a:spcPts val="0"/>
              </a:spcAft>
              <a:buClr>
                <a:srgbClr val="595959"/>
              </a:buClr>
              <a:buSzPts val="1800"/>
              <a:buChar char="●"/>
            </a:pPr>
            <a:r>
              <a:rPr lang="en" sz="1800">
                <a:solidFill>
                  <a:srgbClr val="595959"/>
                </a:solidFill>
              </a:rPr>
              <a:t>196 students left the district in 2024-2025</a:t>
            </a:r>
            <a:endParaRPr sz="1800">
              <a:solidFill>
                <a:srgbClr val="595959"/>
              </a:solidFill>
            </a:endParaRPr>
          </a:p>
          <a:p>
            <a:pPr marL="457200" lvl="0" indent="-342900" algn="l" rtl="0">
              <a:spcBef>
                <a:spcPts val="0"/>
              </a:spcBef>
              <a:spcAft>
                <a:spcPts val="0"/>
              </a:spcAft>
              <a:buClr>
                <a:srgbClr val="595959"/>
              </a:buClr>
              <a:buSzPts val="1800"/>
              <a:buChar char="●"/>
            </a:pPr>
            <a:r>
              <a:rPr lang="en" sz="1800">
                <a:solidFill>
                  <a:srgbClr val="595959"/>
                </a:solidFill>
              </a:rPr>
              <a:t>36.4% mobility rate </a:t>
            </a:r>
            <a:endParaRPr sz="1800">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638a62db8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638a62db8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81a2e8d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81a2e8d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81a2e8d8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81a2e8d8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438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361134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376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5668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086704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66430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37375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9643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478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0"/>
        <p:cNvGrpSpPr/>
        <p:nvPr/>
      </p:nvGrpSpPr>
      <p:grpSpPr>
        <a:xfrm>
          <a:off x="0" y="0"/>
          <a:ext cx="0" cy="0"/>
          <a:chOff x="0" y="0"/>
          <a:chExt cx="0" cy="0"/>
        </a:xfrm>
      </p:grpSpPr>
      <p:sp>
        <p:nvSpPr>
          <p:cNvPr id="51" name="Google Shape;51;p55"/>
          <p:cNvSpPr txBox="1">
            <a:spLocks noGrp="1"/>
          </p:cNvSpPr>
          <p:nvPr>
            <p:ph type="title"/>
          </p:nvPr>
        </p:nvSpPr>
        <p:spPr>
          <a:xfrm>
            <a:off x="646111" y="452718"/>
            <a:ext cx="9404723" cy="140053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252525"/>
              </a:buClr>
              <a:buSzPts val="4400"/>
              <a:buFont typeface="Garamond"/>
              <a:buNone/>
              <a:defRPr sz="4400" b="0" i="0">
                <a:solidFill>
                  <a:srgbClr val="252525"/>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5"/>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330200" algn="l">
              <a:spcBef>
                <a:spcPts val="1000"/>
              </a:spcBef>
              <a:spcAft>
                <a:spcPts val="0"/>
              </a:spcAft>
              <a:buSzPts val="160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3" name="Google Shape;53;p55"/>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330200" algn="l">
              <a:spcBef>
                <a:spcPts val="1000"/>
              </a:spcBef>
              <a:spcAft>
                <a:spcPts val="0"/>
              </a:spcAft>
              <a:buSzPts val="160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55"/>
          <p:cNvSpPr txBox="1">
            <a:spLocks noGrp="1"/>
          </p:cNvSpPr>
          <p:nvPr>
            <p:ph type="ftr" idx="11"/>
          </p:nvPr>
        </p:nvSpPr>
        <p:spPr>
          <a:xfrm rot="5400000">
            <a:off x="8951573" y="3225297"/>
            <a:ext cx="3859795" cy="304801"/>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5"/>
          <p:cNvSpPr txBox="1">
            <a:spLocks noGrp="1"/>
          </p:cNvSpPr>
          <p:nvPr>
            <p:ph type="dt" idx="10"/>
          </p:nvPr>
        </p:nvSpPr>
        <p:spPr>
          <a:xfrm rot="5400000">
            <a:off x="10155639" y="1790701"/>
            <a:ext cx="990599" cy="3047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5"/>
          <p:cNvSpPr txBox="1">
            <a:spLocks noGrp="1"/>
          </p:cNvSpPr>
          <p:nvPr>
            <p:ph type="sldNum" idx="12"/>
          </p:nvPr>
        </p:nvSpPr>
        <p:spPr>
          <a:xfrm>
            <a:off x="10352540" y="295729"/>
            <a:ext cx="838199" cy="767687"/>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chemeClr val="lt1"/>
                </a:solidFill>
              </a:defRPr>
            </a:lvl1pPr>
            <a:lvl2pPr marL="0" lvl="1" indent="0" algn="r">
              <a:spcBef>
                <a:spcPts val="0"/>
              </a:spcBef>
              <a:buNone/>
              <a:defRPr>
                <a:solidFill>
                  <a:schemeClr val="lt1"/>
                </a:solidFill>
              </a:defRPr>
            </a:lvl2pPr>
            <a:lvl3pPr marL="0" lvl="2" indent="0" algn="r">
              <a:spcBef>
                <a:spcPts val="0"/>
              </a:spcBef>
              <a:buNone/>
              <a:defRPr>
                <a:solidFill>
                  <a:schemeClr val="lt1"/>
                </a:solidFill>
              </a:defRPr>
            </a:lvl3pPr>
            <a:lvl4pPr marL="0" lvl="3" indent="0" algn="r">
              <a:spcBef>
                <a:spcPts val="0"/>
              </a:spcBef>
              <a:buNone/>
              <a:defRPr>
                <a:solidFill>
                  <a:schemeClr val="lt1"/>
                </a:solidFill>
              </a:defRPr>
            </a:lvl4pPr>
            <a:lvl5pPr marL="0" lvl="4" indent="0" algn="r">
              <a:spcBef>
                <a:spcPts val="0"/>
              </a:spcBef>
              <a:buNone/>
              <a:defRPr>
                <a:solidFill>
                  <a:schemeClr val="lt1"/>
                </a:solidFill>
              </a:defRPr>
            </a:lvl5pPr>
            <a:lvl6pPr marL="0" lvl="5" indent="0" algn="r">
              <a:spcBef>
                <a:spcPts val="0"/>
              </a:spcBef>
              <a:buNone/>
              <a:defRPr>
                <a:solidFill>
                  <a:schemeClr val="lt1"/>
                </a:solidFill>
              </a:defRPr>
            </a:lvl6pPr>
            <a:lvl7pPr marL="0" lvl="6" indent="0" algn="r">
              <a:spcBef>
                <a:spcPts val="0"/>
              </a:spcBef>
              <a:buNone/>
              <a:defRPr>
                <a:solidFill>
                  <a:schemeClr val="lt1"/>
                </a:solidFill>
              </a:defRPr>
            </a:lvl7pPr>
            <a:lvl8pPr marL="0" lvl="7" indent="0" algn="r">
              <a:spcBef>
                <a:spcPts val="0"/>
              </a:spcBef>
              <a:buNone/>
              <a:defRPr>
                <a:solidFill>
                  <a:schemeClr val="lt1"/>
                </a:solidFill>
              </a:defRPr>
            </a:lvl8pPr>
            <a:lvl9pPr marL="0" lvl="8" indent="0" algn="r">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sz="2800" b="0" i="0">
              <a:latin typeface="Century Gothic"/>
              <a:ea typeface="Century Gothic"/>
              <a:cs typeface="Century Gothic"/>
              <a:sym typeface="Century Gothic"/>
            </a:endParaRPr>
          </a:p>
        </p:txBody>
      </p:sp>
    </p:spTree>
    <p:extLst>
      <p:ext uri="{BB962C8B-B14F-4D97-AF65-F5344CB8AC3E}">
        <p14:creationId xmlns:p14="http://schemas.microsoft.com/office/powerpoint/2010/main" val="401453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453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38404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91437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14932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75195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69444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75588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65602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76419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00907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2597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220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29562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27134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240290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56068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70996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0190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96913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04114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5BCAD085-E8A6-8845-BD4E-CB4CCA059FC4}" type="datetimeFigureOut">
              <a:rPr lang="en-US" smtClean="0"/>
              <a:t>8/13/2025</a:t>
            </a:fld>
            <a:endParaRPr lang="en-US"/>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C1FF6DA9-008F-8B48-92A6-B652298478BF}"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54193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502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362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31872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31061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59196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45731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70041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90745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21402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32146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5029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41326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3742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7845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8741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27708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85921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9885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54867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562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467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711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09411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image" Target="../media/image10.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8.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14.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247642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996" r:id="rId18"/>
    <p:sldLayoutId id="2147484016" r:id="rId19"/>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2570" y="250939"/>
            <a:ext cx="11206264" cy="10443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2570" y="1462112"/>
            <a:ext cx="11206264" cy="41353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2570" y="5807833"/>
            <a:ext cx="2905328" cy="333617"/>
          </a:xfrm>
          <a:prstGeom prst="rect">
            <a:avLst/>
          </a:prstGeom>
        </p:spPr>
        <p:txBody>
          <a:bodyPr vert="horz" lIns="91440" tIns="45720" rIns="91440" bIns="45720" rtlCol="0" anchor="ctr"/>
          <a:lstStyle>
            <a:lvl1pPr algn="l">
              <a:defRPr sz="1096">
                <a:solidFill>
                  <a:schemeClr val="tx1">
                    <a:tint val="75000"/>
                  </a:schemeClr>
                </a:solidFill>
              </a:defRPr>
            </a:lvl1pPr>
          </a:lstStyle>
          <a:p>
            <a:fld id="{1D8BD707-D9CF-40AE-B4C6-C98DA3205C09}" type="datetimeFigureOut">
              <a:rPr lang="en-US" smtClean="0"/>
              <a:pPr/>
              <a:t>8/13/2025</a:t>
            </a:fld>
            <a:endParaRPr lang="en-US"/>
          </a:p>
        </p:txBody>
      </p:sp>
      <p:sp>
        <p:nvSpPr>
          <p:cNvPr id="5" name="Footer Placeholder 4"/>
          <p:cNvSpPr>
            <a:spLocks noGrp="1"/>
          </p:cNvSpPr>
          <p:nvPr>
            <p:ph type="ftr" sz="quarter" idx="3"/>
          </p:nvPr>
        </p:nvSpPr>
        <p:spPr>
          <a:xfrm>
            <a:off x="4254230" y="5807833"/>
            <a:ext cx="3942945" cy="333617"/>
          </a:xfrm>
          <a:prstGeom prst="rect">
            <a:avLst/>
          </a:prstGeom>
        </p:spPr>
        <p:txBody>
          <a:bodyPr vert="horz" lIns="91440" tIns="45720" rIns="91440" bIns="45720" rtlCol="0" anchor="ctr"/>
          <a:lstStyle>
            <a:lvl1pPr algn="ctr">
              <a:defRPr sz="109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23506" y="5807833"/>
            <a:ext cx="2905328" cy="333617"/>
          </a:xfrm>
          <a:prstGeom prst="rect">
            <a:avLst/>
          </a:prstGeom>
        </p:spPr>
        <p:txBody>
          <a:bodyPr vert="horz" lIns="91440" tIns="45720" rIns="91440" bIns="45720" rtlCol="0" anchor="ctr"/>
          <a:lstStyle>
            <a:lvl1pPr algn="r">
              <a:defRPr sz="1096">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8/13/2025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4268623328"/>
      </p:ext>
    </p:extLst>
  </p:cSld>
  <p:clrMap bg1="dk1" tx1="lt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684748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41.gif"/><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5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5.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5.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5.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jpeg"/><Relationship Id="rId7" Type="http://schemas.openxmlformats.org/officeDocument/2006/relationships/diagramLayout" Target="../diagrams/layout2.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hyperlink" Target="https://www.nextgenscience.org/resources/equip-rubric-science"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21.xml"/><Relationship Id="rId4" Type="http://schemas.openxmlformats.org/officeDocument/2006/relationships/image" Target="../media/image48.sv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9.jpe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0.xml"/><Relationship Id="rId4" Type="http://schemas.openxmlformats.org/officeDocument/2006/relationships/image" Target="../media/image68.sv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rown jacket&#10;&#10;AI-generated content may be incorrect.">
            <a:extLst>
              <a:ext uri="{FF2B5EF4-FFF2-40B4-BE49-F238E27FC236}">
                <a16:creationId xmlns:a16="http://schemas.microsoft.com/office/drawing/2014/main" id="{DE1BA57D-A3A1-EA79-385A-48191F706AFD}"/>
              </a:ext>
            </a:extLst>
          </p:cNvPr>
          <p:cNvPicPr>
            <a:picLocks noChangeAspect="1"/>
          </p:cNvPicPr>
          <p:nvPr/>
        </p:nvPicPr>
        <p:blipFill>
          <a:blip r:embed="rId2"/>
          <a:stretch>
            <a:fillRect/>
          </a:stretch>
        </p:blipFill>
        <p:spPr>
          <a:xfrm>
            <a:off x="-100361" y="-56453"/>
            <a:ext cx="12292361" cy="6914453"/>
          </a:xfrm>
          <a:prstGeom prst="rect">
            <a:avLst/>
          </a:prstGeom>
        </p:spPr>
      </p:pic>
    </p:spTree>
    <p:extLst>
      <p:ext uri="{BB962C8B-B14F-4D97-AF65-F5344CB8AC3E}">
        <p14:creationId xmlns:p14="http://schemas.microsoft.com/office/powerpoint/2010/main" val="1842506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59"/>
        <p:cNvGrpSpPr/>
        <p:nvPr/>
      </p:nvGrpSpPr>
      <p:grpSpPr>
        <a:xfrm>
          <a:off x="0" y="0"/>
          <a:ext cx="0" cy="0"/>
          <a:chOff x="0" y="0"/>
          <a:chExt cx="0" cy="0"/>
        </a:xfrm>
      </p:grpSpPr>
      <p:grpSp>
        <p:nvGrpSpPr>
          <p:cNvPr id="66" name="Group 65">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67" name="Picture 66">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9" name="Picture 68">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70" name="Picture 69">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72" name="Straight Connector 71">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77" name="Picture 76">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8" name="Rectangle 77">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9" name="Picture 78">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0" name="Picture 79">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0" name="Google Shape;60;p14"/>
          <p:cNvSpPr txBox="1">
            <a:spLocks noGrp="1"/>
          </p:cNvSpPr>
          <p:nvPr>
            <p:ph type="title"/>
          </p:nvPr>
        </p:nvSpPr>
        <p:spPr>
          <a:xfrm>
            <a:off x="997528" y="982132"/>
            <a:ext cx="4094017" cy="2823880"/>
          </a:xfrm>
          <a:prstGeom prst="rect">
            <a:avLst/>
          </a:prstGeom>
        </p:spPr>
        <p:txBody>
          <a:bodyPr spcFirstLastPara="1" vert="horz" lIns="91440" tIns="45720" rIns="91440" bIns="45720" rtlCol="0" anchor="b" anchorCtr="0">
            <a:normAutofit/>
          </a:bodyPr>
          <a:lstStyle/>
          <a:p>
            <a:pPr>
              <a:spcBef>
                <a:spcPct val="0"/>
              </a:spcBef>
            </a:pPr>
            <a:r>
              <a:rPr lang="en-US" sz="4800">
                <a:solidFill>
                  <a:srgbClr val="262626"/>
                </a:solidFill>
              </a:rPr>
              <a:t>ACCESS SY’ 2022-2023 - </a:t>
            </a:r>
            <a:br>
              <a:rPr lang="en-US" sz="4800">
                <a:solidFill>
                  <a:srgbClr val="262626"/>
                </a:solidFill>
              </a:rPr>
            </a:br>
            <a:r>
              <a:rPr lang="en-US" sz="4800">
                <a:solidFill>
                  <a:srgbClr val="262626"/>
                </a:solidFill>
              </a:rPr>
              <a:t>[43 Exited]</a:t>
            </a:r>
          </a:p>
        </p:txBody>
      </p:sp>
      <p:graphicFrame>
        <p:nvGraphicFramePr>
          <p:cNvPr id="61" name="Google Shape;61;p14"/>
          <p:cNvGraphicFramePr/>
          <p:nvPr>
            <p:extLst>
              <p:ext uri="{D42A27DB-BD31-4B8C-83A1-F6EECF244321}">
                <p14:modId xmlns:p14="http://schemas.microsoft.com/office/powerpoint/2010/main" val="4279950476"/>
              </p:ext>
            </p:extLst>
          </p:nvPr>
        </p:nvGraphicFramePr>
        <p:xfrm>
          <a:off x="5418668" y="1847706"/>
          <a:ext cx="5469471" cy="3162592"/>
        </p:xfrm>
        <a:graphic>
          <a:graphicData uri="http://schemas.openxmlformats.org/drawingml/2006/table">
            <a:tbl>
              <a:tblPr firstRow="1" bandRow="1">
                <a:noFill/>
              </a:tblPr>
              <a:tblGrid>
                <a:gridCol w="462000">
                  <a:extLst>
                    <a:ext uri="{9D8B030D-6E8A-4147-A177-3AD203B41FA5}">
                      <a16:colId xmlns:a16="http://schemas.microsoft.com/office/drawing/2014/main" val="20000"/>
                    </a:ext>
                  </a:extLst>
                </a:gridCol>
                <a:gridCol w="152110">
                  <a:extLst>
                    <a:ext uri="{9D8B030D-6E8A-4147-A177-3AD203B41FA5}">
                      <a16:colId xmlns:a16="http://schemas.microsoft.com/office/drawing/2014/main" val="20001"/>
                    </a:ext>
                  </a:extLst>
                </a:gridCol>
                <a:gridCol w="670620">
                  <a:extLst>
                    <a:ext uri="{9D8B030D-6E8A-4147-A177-3AD203B41FA5}">
                      <a16:colId xmlns:a16="http://schemas.microsoft.com/office/drawing/2014/main" val="20002"/>
                    </a:ext>
                  </a:extLst>
                </a:gridCol>
                <a:gridCol w="742522">
                  <a:extLst>
                    <a:ext uri="{9D8B030D-6E8A-4147-A177-3AD203B41FA5}">
                      <a16:colId xmlns:a16="http://schemas.microsoft.com/office/drawing/2014/main" val="20003"/>
                    </a:ext>
                  </a:extLst>
                </a:gridCol>
                <a:gridCol w="834680">
                  <a:extLst>
                    <a:ext uri="{9D8B030D-6E8A-4147-A177-3AD203B41FA5}">
                      <a16:colId xmlns:a16="http://schemas.microsoft.com/office/drawing/2014/main" val="20004"/>
                    </a:ext>
                  </a:extLst>
                </a:gridCol>
                <a:gridCol w="690874">
                  <a:extLst>
                    <a:ext uri="{9D8B030D-6E8A-4147-A177-3AD203B41FA5}">
                      <a16:colId xmlns:a16="http://schemas.microsoft.com/office/drawing/2014/main" val="20005"/>
                    </a:ext>
                  </a:extLst>
                </a:gridCol>
                <a:gridCol w="921773">
                  <a:extLst>
                    <a:ext uri="{9D8B030D-6E8A-4147-A177-3AD203B41FA5}">
                      <a16:colId xmlns:a16="http://schemas.microsoft.com/office/drawing/2014/main" val="20006"/>
                    </a:ext>
                  </a:extLst>
                </a:gridCol>
                <a:gridCol w="554158">
                  <a:extLst>
                    <a:ext uri="{9D8B030D-6E8A-4147-A177-3AD203B41FA5}">
                      <a16:colId xmlns:a16="http://schemas.microsoft.com/office/drawing/2014/main" val="20007"/>
                    </a:ext>
                  </a:extLst>
                </a:gridCol>
                <a:gridCol w="440734">
                  <a:extLst>
                    <a:ext uri="{9D8B030D-6E8A-4147-A177-3AD203B41FA5}">
                      <a16:colId xmlns:a16="http://schemas.microsoft.com/office/drawing/2014/main" val="20008"/>
                    </a:ext>
                  </a:extLst>
                </a:gridCol>
              </a:tblGrid>
              <a:tr h="365874">
                <a:tc>
                  <a:txBody>
                    <a:bodyPr/>
                    <a:lstStyle/>
                    <a:p>
                      <a:pPr marL="0" lvl="0" indent="0" algn="ctr" rtl="0">
                        <a:lnSpc>
                          <a:spcPct val="115000"/>
                        </a:lnSpc>
                        <a:spcBef>
                          <a:spcPts val="0"/>
                        </a:spcBef>
                        <a:spcAft>
                          <a:spcPts val="0"/>
                        </a:spcAft>
                        <a:buNone/>
                      </a:pPr>
                      <a:r>
                        <a:rPr lang="en" sz="1000" i="1"/>
                        <a:t>Grade</a:t>
                      </a:r>
                      <a:endParaRPr sz="1000" i="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1 Entering</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2 Emerging</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3 Developing</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4 Expanding</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4 Expanding E</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5 Bridging</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tc>
                  <a:txBody>
                    <a:bodyPr/>
                    <a:lstStyle/>
                    <a:p>
                      <a:pPr marL="0" lvl="0" indent="0" algn="ctr" rtl="0">
                        <a:lnSpc>
                          <a:spcPct val="115000"/>
                        </a:lnSpc>
                        <a:spcBef>
                          <a:spcPts val="0"/>
                        </a:spcBef>
                        <a:spcAft>
                          <a:spcPts val="0"/>
                        </a:spcAft>
                        <a:buNone/>
                      </a:pPr>
                      <a:r>
                        <a:rPr lang="en" sz="1000">
                          <a:solidFill>
                            <a:srgbClr val="FFFFFF"/>
                          </a:solidFill>
                        </a:rPr>
                        <a:t>Grand Total</a:t>
                      </a:r>
                      <a:endParaRPr sz="1000">
                        <a:solidFill>
                          <a:srgbClr val="FFFFFF"/>
                        </a:solidFill>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9535E"/>
                    </a:solidFill>
                  </a:tcPr>
                </a:tc>
                <a:extLst>
                  <a:ext uri="{0D108BD9-81ED-4DB2-BD59-A6C34878D82A}">
                    <a16:rowId xmlns:a16="http://schemas.microsoft.com/office/drawing/2014/main" val="10000"/>
                  </a:ext>
                </a:extLst>
              </a:tr>
              <a:tr h="186988">
                <a:tc>
                  <a:txBody>
                    <a:bodyPr/>
                    <a:lstStyle/>
                    <a:p>
                      <a:pPr marL="0" lvl="0" indent="0" algn="ctr" rtl="0">
                        <a:lnSpc>
                          <a:spcPct val="115000"/>
                        </a:lnSpc>
                        <a:spcBef>
                          <a:spcPts val="0"/>
                        </a:spcBef>
                        <a:spcAft>
                          <a:spcPts val="0"/>
                        </a:spcAft>
                        <a:buNone/>
                      </a:pPr>
                      <a:r>
                        <a:rPr lang="en" sz="1000"/>
                        <a:t>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110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170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988">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138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988">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40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123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988">
                <a:tc>
                  <a:txBody>
                    <a:bodyPr/>
                    <a:lstStyle/>
                    <a:p>
                      <a:pPr marL="0" lvl="0" indent="0" algn="ctr" rtl="0">
                        <a:lnSpc>
                          <a:spcPct val="115000"/>
                        </a:lnSpc>
                        <a:spcBef>
                          <a:spcPts val="0"/>
                        </a:spcBef>
                        <a:spcAft>
                          <a:spcPts val="0"/>
                        </a:spcAft>
                        <a:buNone/>
                      </a:pPr>
                      <a:r>
                        <a:rPr lang="en" sz="1000"/>
                        <a:t>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34</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7</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109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988">
                <a:tc>
                  <a:txBody>
                    <a:bodyPr/>
                    <a:lstStyle/>
                    <a:p>
                      <a:pPr marL="0" lvl="0" indent="0" algn="ctr" rtl="0">
                        <a:lnSpc>
                          <a:spcPct val="115000"/>
                        </a:lnSpc>
                        <a:spcBef>
                          <a:spcPts val="0"/>
                        </a:spcBef>
                        <a:spcAft>
                          <a:spcPts val="0"/>
                        </a:spcAft>
                        <a:buNone/>
                      </a:pPr>
                      <a:r>
                        <a:rPr lang="en" sz="1000"/>
                        <a:t>4</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49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7</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137</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988">
                <a:tc>
                  <a:txBody>
                    <a:bodyPr/>
                    <a:lstStyle/>
                    <a:p>
                      <a:pPr marL="0" lvl="0" indent="0" algn="ctr" rtl="0">
                        <a:lnSpc>
                          <a:spcPct val="115000"/>
                        </a:lnSpc>
                        <a:spcBef>
                          <a:spcPts val="0"/>
                        </a:spcBef>
                        <a:spcAft>
                          <a:spcPts val="0"/>
                        </a:spcAft>
                        <a:buNone/>
                      </a:pPr>
                      <a:r>
                        <a:rPr lang="en" sz="1000"/>
                        <a:t>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7</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988">
                <a:tc>
                  <a:txBody>
                    <a:bodyPr/>
                    <a:lstStyle/>
                    <a:p>
                      <a:pPr marL="0" lvl="0" indent="0" algn="ctr" rtl="0">
                        <a:lnSpc>
                          <a:spcPct val="115000"/>
                        </a:lnSpc>
                        <a:spcBef>
                          <a:spcPts val="0"/>
                        </a:spcBef>
                        <a:spcAft>
                          <a:spcPts val="0"/>
                        </a:spcAft>
                        <a:buNone/>
                      </a:pPr>
                      <a:r>
                        <a:rPr lang="en" sz="1000"/>
                        <a:t>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64</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988">
                <a:tc>
                  <a:txBody>
                    <a:bodyPr/>
                    <a:lstStyle/>
                    <a:p>
                      <a:pPr marL="0" lvl="0" indent="0" algn="ctr" rtl="0">
                        <a:lnSpc>
                          <a:spcPct val="115000"/>
                        </a:lnSpc>
                        <a:spcBef>
                          <a:spcPts val="0"/>
                        </a:spcBef>
                        <a:spcAft>
                          <a:spcPts val="0"/>
                        </a:spcAft>
                        <a:buNone/>
                      </a:pPr>
                      <a:r>
                        <a:rPr lang="en" sz="1000"/>
                        <a:t>7</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988">
                <a:tc>
                  <a:txBody>
                    <a:bodyPr/>
                    <a:lstStyle/>
                    <a:p>
                      <a:pPr marL="0" lvl="0" indent="0" algn="ctr" rtl="0">
                        <a:lnSpc>
                          <a:spcPct val="115000"/>
                        </a:lnSpc>
                        <a:spcBef>
                          <a:spcPts val="0"/>
                        </a:spcBef>
                        <a:spcAft>
                          <a:spcPts val="0"/>
                        </a:spcAft>
                        <a:buNone/>
                      </a:pPr>
                      <a:r>
                        <a:rPr lang="en" sz="1000"/>
                        <a:t>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65</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988">
                <a:tc>
                  <a:txBody>
                    <a:bodyPr/>
                    <a:lstStyle/>
                    <a:p>
                      <a:pPr marL="0" lvl="0" indent="0" algn="ctr" rtl="0">
                        <a:lnSpc>
                          <a:spcPct val="115000"/>
                        </a:lnSpc>
                        <a:spcBef>
                          <a:spcPts val="0"/>
                        </a:spcBef>
                        <a:spcAft>
                          <a:spcPts val="0"/>
                        </a:spcAft>
                        <a:buNone/>
                      </a:pPr>
                      <a:r>
                        <a:rPr lang="en" sz="1000"/>
                        <a:t>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988">
                <a:tc>
                  <a:txBody>
                    <a:bodyPr/>
                    <a:lstStyle/>
                    <a:p>
                      <a:pPr marL="0" lvl="0" indent="0" algn="ctr" rtl="0">
                        <a:lnSpc>
                          <a:spcPct val="115000"/>
                        </a:lnSpc>
                        <a:spcBef>
                          <a:spcPts val="0"/>
                        </a:spcBef>
                        <a:spcAft>
                          <a:spcPts val="0"/>
                        </a:spcAft>
                        <a:buNone/>
                      </a:pPr>
                      <a:r>
                        <a:rPr lang="en" sz="1000"/>
                        <a:t>10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17</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20</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91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988">
                <a:tc>
                  <a:txBody>
                    <a:bodyPr/>
                    <a:lstStyle/>
                    <a:p>
                      <a:pPr marL="0" lvl="0" indent="0" algn="ctr" rtl="0">
                        <a:lnSpc>
                          <a:spcPct val="115000"/>
                        </a:lnSpc>
                        <a:spcBef>
                          <a:spcPts val="0"/>
                        </a:spcBef>
                        <a:spcAft>
                          <a:spcPts val="0"/>
                        </a:spcAft>
                        <a:buNone/>
                      </a:pPr>
                      <a:r>
                        <a:rPr lang="en" sz="1000"/>
                        <a:t>11</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44</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89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6988">
                <a:tc>
                  <a:txBody>
                    <a:bodyPr/>
                    <a:lstStyle/>
                    <a:p>
                      <a:pPr marL="0" lvl="0" indent="0" algn="ctr" rtl="0">
                        <a:lnSpc>
                          <a:spcPct val="115000"/>
                        </a:lnSpc>
                        <a:spcBef>
                          <a:spcPts val="0"/>
                        </a:spcBef>
                        <a:spcAft>
                          <a:spcPts val="0"/>
                        </a:spcAft>
                        <a:buNone/>
                      </a:pPr>
                      <a:r>
                        <a:rPr lang="en" sz="1000"/>
                        <a:t>12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1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29</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16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6</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2</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t>53</a:t>
                      </a: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365874">
                <a:tc>
                  <a:txBody>
                    <a:bodyPr/>
                    <a:lstStyle/>
                    <a:p>
                      <a:pPr marL="0" lvl="0" indent="0" algn="ctr" rtl="0">
                        <a:lnSpc>
                          <a:spcPct val="115000"/>
                        </a:lnSpc>
                        <a:spcBef>
                          <a:spcPts val="0"/>
                        </a:spcBef>
                        <a:spcAft>
                          <a:spcPts val="0"/>
                        </a:spcAft>
                        <a:buNone/>
                      </a:pPr>
                      <a:r>
                        <a:rPr lang="en" sz="1000" b="1"/>
                        <a:t>Grand Total</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9</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514</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336</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260</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70</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30</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13</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tc>
                  <a:txBody>
                    <a:bodyPr/>
                    <a:lstStyle/>
                    <a:p>
                      <a:pPr marL="0" lvl="0" indent="0" algn="ctr" rtl="0">
                        <a:lnSpc>
                          <a:spcPct val="115000"/>
                        </a:lnSpc>
                        <a:spcBef>
                          <a:spcPts val="0"/>
                        </a:spcBef>
                        <a:spcAft>
                          <a:spcPts val="0"/>
                        </a:spcAft>
                        <a:buNone/>
                      </a:pPr>
                      <a:r>
                        <a:rPr lang="en" sz="1000" b="1"/>
                        <a:t>1232</a:t>
                      </a:r>
                      <a:endParaRPr sz="1000" b="1"/>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DD4D6"/>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65"/>
        <p:cNvGrpSpPr/>
        <p:nvPr/>
      </p:nvGrpSpPr>
      <p:grpSpPr>
        <a:xfrm>
          <a:off x="0" y="0"/>
          <a:ext cx="0" cy="0"/>
          <a:chOff x="0" y="0"/>
          <a:chExt cx="0" cy="0"/>
        </a:xfrm>
      </p:grpSpPr>
      <p:grpSp>
        <p:nvGrpSpPr>
          <p:cNvPr id="72" name="Group 7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73" name="Picture 7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4" name="Rectangle 7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76" name="Picture 7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78" name="Straight Connector 7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83" name="Picture 82">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4" name="Rectangle 83">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5" name="Picture 84">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6" name="Picture 85">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6" name="Google Shape;66;p15"/>
          <p:cNvSpPr txBox="1">
            <a:spLocks noGrp="1"/>
          </p:cNvSpPr>
          <p:nvPr>
            <p:ph type="title"/>
          </p:nvPr>
        </p:nvSpPr>
        <p:spPr>
          <a:xfrm>
            <a:off x="997528" y="982132"/>
            <a:ext cx="4094017" cy="2823880"/>
          </a:xfrm>
          <a:prstGeom prst="rect">
            <a:avLst/>
          </a:prstGeom>
        </p:spPr>
        <p:txBody>
          <a:bodyPr spcFirstLastPara="1" vert="horz" lIns="91440" tIns="45720" rIns="91440" bIns="45720" rtlCol="0" anchor="b" anchorCtr="0">
            <a:normAutofit/>
          </a:bodyPr>
          <a:lstStyle/>
          <a:p>
            <a:pPr>
              <a:spcBef>
                <a:spcPct val="0"/>
              </a:spcBef>
            </a:pPr>
            <a:r>
              <a:rPr lang="en-US" sz="4800">
                <a:solidFill>
                  <a:srgbClr val="262626"/>
                </a:solidFill>
              </a:rPr>
              <a:t>ACCESS SY’2023-2024 - [59 Exited]</a:t>
            </a:r>
          </a:p>
        </p:txBody>
      </p:sp>
      <p:graphicFrame>
        <p:nvGraphicFramePr>
          <p:cNvPr id="67" name="Google Shape;67;p15"/>
          <p:cNvGraphicFramePr/>
          <p:nvPr>
            <p:extLst>
              <p:ext uri="{D42A27DB-BD31-4B8C-83A1-F6EECF244321}">
                <p14:modId xmlns:p14="http://schemas.microsoft.com/office/powerpoint/2010/main" val="2126706368"/>
              </p:ext>
            </p:extLst>
          </p:nvPr>
        </p:nvGraphicFramePr>
        <p:xfrm>
          <a:off x="5418668" y="1170267"/>
          <a:ext cx="5469471" cy="4517472"/>
        </p:xfrm>
        <a:graphic>
          <a:graphicData uri="http://schemas.openxmlformats.org/drawingml/2006/table">
            <a:tbl>
              <a:tblPr firstRow="1" bandRow="1">
                <a:noFill/>
              </a:tblPr>
              <a:tblGrid>
                <a:gridCol w="467107">
                  <a:extLst>
                    <a:ext uri="{9D8B030D-6E8A-4147-A177-3AD203B41FA5}">
                      <a16:colId xmlns:a16="http://schemas.microsoft.com/office/drawing/2014/main" val="20000"/>
                    </a:ext>
                  </a:extLst>
                </a:gridCol>
                <a:gridCol w="260174">
                  <a:extLst>
                    <a:ext uri="{9D8B030D-6E8A-4147-A177-3AD203B41FA5}">
                      <a16:colId xmlns:a16="http://schemas.microsoft.com/office/drawing/2014/main" val="20001"/>
                    </a:ext>
                  </a:extLst>
                </a:gridCol>
                <a:gridCol w="580451">
                  <a:extLst>
                    <a:ext uri="{9D8B030D-6E8A-4147-A177-3AD203B41FA5}">
                      <a16:colId xmlns:a16="http://schemas.microsoft.com/office/drawing/2014/main" val="20002"/>
                    </a:ext>
                  </a:extLst>
                </a:gridCol>
                <a:gridCol w="634525">
                  <a:extLst>
                    <a:ext uri="{9D8B030D-6E8A-4147-A177-3AD203B41FA5}">
                      <a16:colId xmlns:a16="http://schemas.microsoft.com/office/drawing/2014/main" val="20003"/>
                    </a:ext>
                  </a:extLst>
                </a:gridCol>
                <a:gridCol w="733311">
                  <a:extLst>
                    <a:ext uri="{9D8B030D-6E8A-4147-A177-3AD203B41FA5}">
                      <a16:colId xmlns:a16="http://schemas.microsoft.com/office/drawing/2014/main" val="20004"/>
                    </a:ext>
                  </a:extLst>
                </a:gridCol>
                <a:gridCol w="682358">
                  <a:extLst>
                    <a:ext uri="{9D8B030D-6E8A-4147-A177-3AD203B41FA5}">
                      <a16:colId xmlns:a16="http://schemas.microsoft.com/office/drawing/2014/main" val="20005"/>
                    </a:ext>
                  </a:extLst>
                </a:gridCol>
                <a:gridCol w="780105">
                  <a:extLst>
                    <a:ext uri="{9D8B030D-6E8A-4147-A177-3AD203B41FA5}">
                      <a16:colId xmlns:a16="http://schemas.microsoft.com/office/drawing/2014/main" val="20006"/>
                    </a:ext>
                  </a:extLst>
                </a:gridCol>
                <a:gridCol w="569013">
                  <a:extLst>
                    <a:ext uri="{9D8B030D-6E8A-4147-A177-3AD203B41FA5}">
                      <a16:colId xmlns:a16="http://schemas.microsoft.com/office/drawing/2014/main" val="20007"/>
                    </a:ext>
                  </a:extLst>
                </a:gridCol>
                <a:gridCol w="762427">
                  <a:extLst>
                    <a:ext uri="{9D8B030D-6E8A-4147-A177-3AD203B41FA5}">
                      <a16:colId xmlns:a16="http://schemas.microsoft.com/office/drawing/2014/main" val="20008"/>
                    </a:ext>
                  </a:extLst>
                </a:gridCol>
              </a:tblGrid>
              <a:tr h="460355">
                <a:tc>
                  <a:txBody>
                    <a:bodyPr/>
                    <a:lstStyle/>
                    <a:p>
                      <a:pPr marL="0" lvl="0" indent="0" algn="ctr" rtl="0">
                        <a:lnSpc>
                          <a:spcPct val="115000"/>
                        </a:lnSpc>
                        <a:spcBef>
                          <a:spcPts val="0"/>
                        </a:spcBef>
                        <a:spcAft>
                          <a:spcPts val="0"/>
                        </a:spcAft>
                        <a:buNone/>
                      </a:pPr>
                      <a:r>
                        <a:rPr lang="en" sz="1000" i="1">
                          <a:latin typeface="Calibri"/>
                          <a:ea typeface="Calibri"/>
                          <a:cs typeface="Calibri"/>
                          <a:sym typeface="Calibri"/>
                        </a:rPr>
                        <a:t>Grade</a:t>
                      </a:r>
                      <a:endParaRPr sz="1000" i="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1 Entering</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2 Emerging</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3 Developing</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4 Expanding</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4 Expanding E</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5 Bridging</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tc>
                  <a:txBody>
                    <a:bodyPr/>
                    <a:lstStyle/>
                    <a:p>
                      <a:pPr marL="0" lvl="0" indent="0" algn="ctr" rtl="0">
                        <a:lnSpc>
                          <a:spcPct val="115000"/>
                        </a:lnSpc>
                        <a:spcBef>
                          <a:spcPts val="0"/>
                        </a:spcBef>
                        <a:spcAft>
                          <a:spcPts val="0"/>
                        </a:spcAft>
                        <a:buNone/>
                      </a:pPr>
                      <a:r>
                        <a:rPr lang="en" sz="1000">
                          <a:solidFill>
                            <a:srgbClr val="FFFFFF"/>
                          </a:solidFill>
                          <a:latin typeface="Calibri"/>
                          <a:ea typeface="Calibri"/>
                          <a:cs typeface="Calibri"/>
                          <a:sym typeface="Calibri"/>
                        </a:rPr>
                        <a:t>Grand Total</a:t>
                      </a:r>
                      <a:endParaRPr sz="1000">
                        <a:solidFill>
                          <a:srgbClr val="FFFFFF"/>
                        </a:solidFill>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7BA3"/>
                    </a:solidFill>
                  </a:tcPr>
                </a:tc>
                <a:extLst>
                  <a:ext uri="{0D108BD9-81ED-4DB2-BD59-A6C34878D82A}">
                    <a16:rowId xmlns:a16="http://schemas.microsoft.com/office/drawing/2014/main" val="10000"/>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a:t>
                      </a:r>
                      <a:endParaRPr sz="1000">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120</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162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91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186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40</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48</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124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40</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88</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87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8</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18</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78</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40</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106</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10</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74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15</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24</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81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76674">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4F7"/>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39</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23</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77</a:t>
                      </a:r>
                      <a:endParaRPr sz="1000">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460355">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Grand Total</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12</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590</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376</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362</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91</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44</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15</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1490</a:t>
                      </a:r>
                      <a:endParaRPr sz="1000" b="1">
                        <a:latin typeface="Calibri"/>
                        <a:ea typeface="Calibri"/>
                        <a:cs typeface="Calibri"/>
                        <a:sym typeface="Calibri"/>
                      </a:endParaRPr>
                    </a:p>
                  </a:txBody>
                  <a:tcPr marL="24957" marR="24957" marT="0" marB="79848"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8DEE8"/>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71"/>
        <p:cNvGrpSpPr/>
        <p:nvPr/>
      </p:nvGrpSpPr>
      <p:grpSpPr>
        <a:xfrm>
          <a:off x="0" y="0"/>
          <a:ext cx="0" cy="0"/>
          <a:chOff x="0" y="0"/>
          <a:chExt cx="0" cy="0"/>
        </a:xfrm>
      </p:grpSpPr>
      <p:grpSp>
        <p:nvGrpSpPr>
          <p:cNvPr id="79" name="Group 7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0" name="Picture 7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1" name="Rectangle 8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2" name="Picture 8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83" name="Picture 8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85" name="Straight Connector 8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90" name="Picture 8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1" name="Rectangle 9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2" name="Picture 9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3" name="Picture 9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72" name="Google Shape;72;p16"/>
          <p:cNvSpPr txBox="1">
            <a:spLocks noGrp="1"/>
          </p:cNvSpPr>
          <p:nvPr>
            <p:ph type="title"/>
          </p:nvPr>
        </p:nvSpPr>
        <p:spPr>
          <a:xfrm>
            <a:off x="997528" y="982132"/>
            <a:ext cx="4094017" cy="2823880"/>
          </a:xfrm>
          <a:prstGeom prst="rect">
            <a:avLst/>
          </a:prstGeom>
        </p:spPr>
        <p:txBody>
          <a:bodyPr spcFirstLastPara="1" vert="horz" lIns="91440" tIns="45720" rIns="91440" bIns="45720" rtlCol="0" anchor="b" anchorCtr="0">
            <a:normAutofit/>
          </a:bodyPr>
          <a:lstStyle/>
          <a:p>
            <a:pPr>
              <a:spcBef>
                <a:spcPct val="0"/>
              </a:spcBef>
            </a:pPr>
            <a:r>
              <a:rPr lang="en-US" sz="4800">
                <a:solidFill>
                  <a:srgbClr val="262626"/>
                </a:solidFill>
              </a:rPr>
              <a:t>ACCESS SY’2024-2025 - [68 Exited]</a:t>
            </a:r>
          </a:p>
        </p:txBody>
      </p:sp>
      <p:sp>
        <p:nvSpPr>
          <p:cNvPr id="74" name="Google Shape;74;p16"/>
          <p:cNvSpPr txBox="1"/>
          <p:nvPr/>
        </p:nvSpPr>
        <p:spPr>
          <a:xfrm>
            <a:off x="8064800" y="199700"/>
            <a:ext cx="4127200" cy="615513"/>
          </a:xfrm>
          <a:prstGeom prst="rect">
            <a:avLst/>
          </a:prstGeom>
          <a:noFill/>
          <a:ln>
            <a:noFill/>
          </a:ln>
        </p:spPr>
        <p:txBody>
          <a:bodyPr spcFirstLastPara="1" wrap="square" lIns="121900" tIns="121900" rIns="121900" bIns="121900" anchor="t" anchorCtr="0">
            <a:spAutoFit/>
          </a:bodyPr>
          <a:lstStyle/>
          <a:p>
            <a:endParaRPr sz="2400">
              <a:solidFill>
                <a:schemeClr val="dk2"/>
              </a:solidFill>
            </a:endParaRPr>
          </a:p>
        </p:txBody>
      </p:sp>
      <p:graphicFrame>
        <p:nvGraphicFramePr>
          <p:cNvPr id="73" name="Google Shape;73;p16"/>
          <p:cNvGraphicFramePr/>
          <p:nvPr>
            <p:extLst>
              <p:ext uri="{D42A27DB-BD31-4B8C-83A1-F6EECF244321}">
                <p14:modId xmlns:p14="http://schemas.microsoft.com/office/powerpoint/2010/main" val="1025020012"/>
              </p:ext>
            </p:extLst>
          </p:nvPr>
        </p:nvGraphicFramePr>
        <p:xfrm>
          <a:off x="5418668" y="1983426"/>
          <a:ext cx="5469472" cy="2891158"/>
        </p:xfrm>
        <a:graphic>
          <a:graphicData uri="http://schemas.openxmlformats.org/drawingml/2006/table">
            <a:tbl>
              <a:tblPr firstRow="1" bandRow="1">
                <a:noFill/>
              </a:tblPr>
              <a:tblGrid>
                <a:gridCol w="421375">
                  <a:extLst>
                    <a:ext uri="{9D8B030D-6E8A-4147-A177-3AD203B41FA5}">
                      <a16:colId xmlns:a16="http://schemas.microsoft.com/office/drawing/2014/main" val="20000"/>
                    </a:ext>
                  </a:extLst>
                </a:gridCol>
                <a:gridCol w="165345">
                  <a:extLst>
                    <a:ext uri="{9D8B030D-6E8A-4147-A177-3AD203B41FA5}">
                      <a16:colId xmlns:a16="http://schemas.microsoft.com/office/drawing/2014/main" val="20001"/>
                    </a:ext>
                  </a:extLst>
                </a:gridCol>
                <a:gridCol w="507370">
                  <a:extLst>
                    <a:ext uri="{9D8B030D-6E8A-4147-A177-3AD203B41FA5}">
                      <a16:colId xmlns:a16="http://schemas.microsoft.com/office/drawing/2014/main" val="20002"/>
                    </a:ext>
                  </a:extLst>
                </a:gridCol>
                <a:gridCol w="565026">
                  <a:extLst>
                    <a:ext uri="{9D8B030D-6E8A-4147-A177-3AD203B41FA5}">
                      <a16:colId xmlns:a16="http://schemas.microsoft.com/office/drawing/2014/main" val="20003"/>
                    </a:ext>
                  </a:extLst>
                </a:gridCol>
                <a:gridCol w="648089">
                  <a:extLst>
                    <a:ext uri="{9D8B030D-6E8A-4147-A177-3AD203B41FA5}">
                      <a16:colId xmlns:a16="http://schemas.microsoft.com/office/drawing/2014/main" val="20004"/>
                    </a:ext>
                  </a:extLst>
                </a:gridCol>
                <a:gridCol w="611932">
                  <a:extLst>
                    <a:ext uri="{9D8B030D-6E8A-4147-A177-3AD203B41FA5}">
                      <a16:colId xmlns:a16="http://schemas.microsoft.com/office/drawing/2014/main" val="20005"/>
                    </a:ext>
                  </a:extLst>
                </a:gridCol>
                <a:gridCol w="712585">
                  <a:extLst>
                    <a:ext uri="{9D8B030D-6E8A-4147-A177-3AD203B41FA5}">
                      <a16:colId xmlns:a16="http://schemas.microsoft.com/office/drawing/2014/main" val="20006"/>
                    </a:ext>
                  </a:extLst>
                </a:gridCol>
                <a:gridCol w="703790">
                  <a:extLst>
                    <a:ext uri="{9D8B030D-6E8A-4147-A177-3AD203B41FA5}">
                      <a16:colId xmlns:a16="http://schemas.microsoft.com/office/drawing/2014/main" val="20007"/>
                    </a:ext>
                  </a:extLst>
                </a:gridCol>
                <a:gridCol w="744833">
                  <a:extLst>
                    <a:ext uri="{9D8B030D-6E8A-4147-A177-3AD203B41FA5}">
                      <a16:colId xmlns:a16="http://schemas.microsoft.com/office/drawing/2014/main" val="20008"/>
                    </a:ext>
                  </a:extLst>
                </a:gridCol>
                <a:gridCol w="389127">
                  <a:extLst>
                    <a:ext uri="{9D8B030D-6E8A-4147-A177-3AD203B41FA5}">
                      <a16:colId xmlns:a16="http://schemas.microsoft.com/office/drawing/2014/main" val="20009"/>
                    </a:ext>
                  </a:extLst>
                </a:gridCol>
              </a:tblGrid>
              <a:tr h="289021">
                <a:tc>
                  <a:txBody>
                    <a:bodyPr/>
                    <a:lstStyle/>
                    <a:p>
                      <a:pPr marL="0" lvl="0" indent="0" algn="ctr" rtl="0">
                        <a:lnSpc>
                          <a:spcPct val="115000"/>
                        </a:lnSpc>
                        <a:spcBef>
                          <a:spcPts val="0"/>
                        </a:spcBef>
                        <a:spcAft>
                          <a:spcPts val="0"/>
                        </a:spcAft>
                        <a:buNone/>
                      </a:pPr>
                      <a:r>
                        <a:rPr lang="en" sz="800" i="1">
                          <a:latin typeface="Verdana"/>
                          <a:ea typeface="Verdana"/>
                          <a:cs typeface="Verdana"/>
                          <a:sym typeface="Verdana"/>
                        </a:rPr>
                        <a:t>Grade</a:t>
                      </a:r>
                      <a:endParaRPr sz="800" i="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l" rtl="0">
                        <a:spcBef>
                          <a:spcPts val="0"/>
                        </a:spcBef>
                        <a:spcAft>
                          <a:spcPts val="0"/>
                        </a:spcAft>
                        <a:buNone/>
                      </a:pP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1 Entering</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2 Emerging</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3 Developing</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4 Expanding</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4.5 Expanding E</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5 Bridging E</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6 Reaching E</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tc>
                  <a:txBody>
                    <a:bodyPr/>
                    <a:lstStyle/>
                    <a:p>
                      <a:pPr marL="0" lvl="0" indent="0" algn="ctr" rtl="0">
                        <a:lnSpc>
                          <a:spcPct val="115000"/>
                        </a:lnSpc>
                        <a:spcBef>
                          <a:spcPts val="0"/>
                        </a:spcBef>
                        <a:spcAft>
                          <a:spcPts val="0"/>
                        </a:spcAft>
                        <a:buNone/>
                      </a:pPr>
                      <a:r>
                        <a:rPr lang="en" sz="800">
                          <a:solidFill>
                            <a:srgbClr val="FFFFFF"/>
                          </a:solidFill>
                          <a:latin typeface="Verdana"/>
                          <a:ea typeface="Verdana"/>
                          <a:cs typeface="Verdana"/>
                          <a:sym typeface="Verdana"/>
                        </a:rPr>
                        <a:t>Grand Total</a:t>
                      </a:r>
                      <a:endParaRPr sz="800">
                        <a:solidFill>
                          <a:srgbClr val="FFFFFF"/>
                        </a:solidFill>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C3F65"/>
                    </a:solidFill>
                  </a:tcPr>
                </a:tc>
                <a:extLst>
                  <a:ext uri="{0D108BD9-81ED-4DB2-BD59-A6C34878D82A}">
                    <a16:rowId xmlns:a16="http://schemas.microsoft.com/office/drawing/2014/main" val="10000"/>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0</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105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30</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172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69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157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177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136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133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102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45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115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95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76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91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10</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25</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89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37</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76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77932">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12</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F2"/>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38</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14</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6</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1</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0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Verdana"/>
                          <a:ea typeface="Verdana"/>
                          <a:cs typeface="Verdana"/>
                          <a:sym typeface="Verdana"/>
                        </a:rPr>
                        <a:t>79</a:t>
                      </a:r>
                      <a:endParaRPr sz="1000">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289021">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Grand Total</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6</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464</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397</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431</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132</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44</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21</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3</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tc>
                  <a:txBody>
                    <a:bodyPr/>
                    <a:lstStyle/>
                    <a:p>
                      <a:pPr marL="0" lvl="0" indent="0" algn="ctr" rtl="0">
                        <a:lnSpc>
                          <a:spcPct val="115000"/>
                        </a:lnSpc>
                        <a:spcBef>
                          <a:spcPts val="0"/>
                        </a:spcBef>
                        <a:spcAft>
                          <a:spcPts val="0"/>
                        </a:spcAft>
                        <a:buNone/>
                      </a:pPr>
                      <a:r>
                        <a:rPr lang="en" sz="800" b="1">
                          <a:latin typeface="Verdana"/>
                          <a:ea typeface="Verdana"/>
                          <a:cs typeface="Verdana"/>
                          <a:sym typeface="Verdana"/>
                        </a:rPr>
                        <a:t>1498</a:t>
                      </a:r>
                      <a:endParaRPr sz="800" b="1">
                        <a:latin typeface="Verdana"/>
                        <a:ea typeface="Verdana"/>
                        <a:cs typeface="Verdana"/>
                        <a:sym typeface="Verdana"/>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ECFD8"/>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78"/>
        <p:cNvGrpSpPr/>
        <p:nvPr/>
      </p:nvGrpSpPr>
      <p:grpSpPr>
        <a:xfrm>
          <a:off x="0" y="0"/>
          <a:ext cx="0" cy="0"/>
          <a:chOff x="0" y="0"/>
          <a:chExt cx="0" cy="0"/>
        </a:xfrm>
      </p:grpSpPr>
      <p:grpSp>
        <p:nvGrpSpPr>
          <p:cNvPr id="85" name="Group 84">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6" name="Picture 85">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7" name="Rectangle 86">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8" name="Picture 87">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9" name="Picture 88">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1" name="Straight Connector 90">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93" name="Rectangle 92">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Google Shape;79;p17"/>
          <p:cNvSpPr txBox="1">
            <a:spLocks noGrp="1"/>
          </p:cNvSpPr>
          <p:nvPr>
            <p:ph type="title"/>
          </p:nvPr>
        </p:nvSpPr>
        <p:spPr>
          <a:xfrm>
            <a:off x="952108" y="954756"/>
            <a:ext cx="2730414" cy="4946003"/>
          </a:xfrm>
          <a:prstGeom prst="rect">
            <a:avLst/>
          </a:prstGeom>
        </p:spPr>
        <p:txBody>
          <a:bodyPr spcFirstLastPara="1" vert="horz" lIns="91440" tIns="45720" rIns="91440" bIns="45720" rtlCol="0" anchor="ctr" anchorCtr="0">
            <a:normAutofit/>
          </a:bodyPr>
          <a:lstStyle/>
          <a:p>
            <a:pPr>
              <a:spcBef>
                <a:spcPct val="0"/>
              </a:spcBef>
              <a:buSzPct val="42672"/>
            </a:pPr>
            <a:r>
              <a:rPr lang="en-US">
                <a:solidFill>
                  <a:srgbClr val="FFFFFF"/>
                </a:solidFill>
              </a:rPr>
              <a:t>Key Points </a:t>
            </a:r>
          </a:p>
        </p:txBody>
      </p:sp>
      <p:sp>
        <p:nvSpPr>
          <p:cNvPr id="99" name="Rectangle 9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80;p17"/>
          <p:cNvSpPr txBox="1">
            <a:spLocks noGrp="1"/>
          </p:cNvSpPr>
          <p:nvPr>
            <p:ph type="body" idx="1"/>
          </p:nvPr>
        </p:nvSpPr>
        <p:spPr>
          <a:xfrm>
            <a:off x="5140934" y="469900"/>
            <a:ext cx="5953630" cy="5405968"/>
          </a:xfrm>
          <a:prstGeom prst="rect">
            <a:avLst/>
          </a:prstGeom>
        </p:spPr>
        <p:txBody>
          <a:bodyPr spcFirstLastPara="1" vert="horz" lIns="91440" tIns="45720" rIns="91440" bIns="45720" rtlCol="0" anchor="ctr" anchorCtr="0">
            <a:normAutofit/>
          </a:bodyPr>
          <a:lstStyle/>
          <a:p>
            <a:pPr indent="-455706">
              <a:spcBef>
                <a:spcPct val="20000"/>
              </a:spcBef>
              <a:spcAft>
                <a:spcPts val="600"/>
              </a:spcAft>
              <a:buSzPct val="115000"/>
              <a:buFont typeface="Arial"/>
              <a:buChar char="•"/>
            </a:pPr>
            <a:r>
              <a:rPr lang="en-US" sz="1700"/>
              <a:t>1562 total students currently in program during 2025</a:t>
            </a:r>
          </a:p>
          <a:p>
            <a:pPr indent="-455706">
              <a:spcBef>
                <a:spcPct val="20000"/>
              </a:spcBef>
              <a:spcAft>
                <a:spcPts val="600"/>
              </a:spcAft>
              <a:buSzPct val="115000"/>
              <a:buFont typeface="Arial"/>
              <a:buChar char="•"/>
            </a:pPr>
            <a:r>
              <a:rPr lang="en-US" sz="1700"/>
              <a:t>374 in program less than a year</a:t>
            </a:r>
          </a:p>
          <a:p>
            <a:pPr indent="-455706">
              <a:spcBef>
                <a:spcPct val="20000"/>
              </a:spcBef>
              <a:spcAft>
                <a:spcPts val="600"/>
              </a:spcAft>
              <a:buSzPct val="115000"/>
              <a:buFont typeface="Arial"/>
              <a:buChar char="•"/>
            </a:pPr>
            <a:r>
              <a:rPr lang="en-US" sz="1700"/>
              <a:t>196 students left the district in 2024-2025</a:t>
            </a:r>
          </a:p>
          <a:p>
            <a:pPr indent="-455706">
              <a:spcBef>
                <a:spcPct val="20000"/>
              </a:spcBef>
              <a:spcAft>
                <a:spcPts val="600"/>
              </a:spcAft>
              <a:buSzPct val="115000"/>
              <a:buFont typeface="Arial"/>
              <a:buChar char="•"/>
            </a:pPr>
            <a:r>
              <a:rPr lang="en-US" sz="1700"/>
              <a:t>36.4% mobility rate </a:t>
            </a:r>
          </a:p>
          <a:p>
            <a:pPr indent="0">
              <a:spcBef>
                <a:spcPct val="20000"/>
              </a:spcBef>
              <a:spcAft>
                <a:spcPts val="600"/>
              </a:spcAft>
              <a:buSzPct val="115000"/>
              <a:buFont typeface="Arial"/>
              <a:buChar char="•"/>
            </a:pPr>
            <a:r>
              <a:rPr lang="en-US" sz="1700"/>
              <a:t>What does this mean?</a:t>
            </a:r>
          </a:p>
          <a:p>
            <a:pPr lvl="1" indent="-455706">
              <a:spcBef>
                <a:spcPct val="20000"/>
              </a:spcBef>
              <a:spcAft>
                <a:spcPts val="600"/>
              </a:spcAft>
              <a:buSzPct val="115000"/>
              <a:buFont typeface="Arial"/>
              <a:buChar char="•"/>
            </a:pPr>
            <a:r>
              <a:rPr lang="en-US" sz="1700"/>
              <a:t>We must be steadfast in providing systematic systemic support in English across the curricula</a:t>
            </a:r>
          </a:p>
          <a:p>
            <a:pPr lvl="1" indent="-455706">
              <a:spcBef>
                <a:spcPct val="20000"/>
              </a:spcBef>
              <a:spcAft>
                <a:spcPts val="600"/>
              </a:spcAft>
              <a:buSzPct val="115000"/>
              <a:buFont typeface="Arial"/>
              <a:buChar char="•"/>
            </a:pPr>
            <a:r>
              <a:rPr lang="en-US" sz="1700"/>
              <a:t>Provide scaffolds to understanding in native language when possible</a:t>
            </a:r>
          </a:p>
          <a:p>
            <a:pPr lvl="1" indent="-455706">
              <a:spcBef>
                <a:spcPct val="20000"/>
              </a:spcBef>
              <a:spcAft>
                <a:spcPts val="600"/>
              </a:spcAft>
              <a:buSzPct val="115000"/>
              <a:buFont typeface="Arial"/>
              <a:buChar char="•"/>
            </a:pPr>
            <a:r>
              <a:rPr lang="en-US" sz="1700"/>
              <a:t>Monitor progress and move students through different phases of the program when milestones are achieved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3595" y="-107518"/>
            <a:ext cx="6914847" cy="7359953"/>
            <a:chOff x="0" y="0"/>
            <a:chExt cx="2731792" cy="2907636"/>
          </a:xfrm>
        </p:grpSpPr>
        <p:sp>
          <p:nvSpPr>
            <p:cNvPr id="3" name="Freeform 3"/>
            <p:cNvSpPr/>
            <p:nvPr/>
          </p:nvSpPr>
          <p:spPr>
            <a:xfrm>
              <a:off x="0" y="0"/>
              <a:ext cx="2731792" cy="2907636"/>
            </a:xfrm>
            <a:custGeom>
              <a:avLst/>
              <a:gdLst/>
              <a:ahLst/>
              <a:cxnLst/>
              <a:rect l="l" t="t" r="r" b="b"/>
              <a:pathLst>
                <a:path w="2731792" h="2907636">
                  <a:moveTo>
                    <a:pt x="0" y="0"/>
                  </a:moveTo>
                  <a:lnTo>
                    <a:pt x="2731792" y="0"/>
                  </a:lnTo>
                  <a:lnTo>
                    <a:pt x="2731792" y="2907636"/>
                  </a:lnTo>
                  <a:lnTo>
                    <a:pt x="0" y="2907636"/>
                  </a:lnTo>
                  <a:close/>
                </a:path>
              </a:pathLst>
            </a:custGeom>
            <a:solidFill>
              <a:srgbClr val="FDEDE5"/>
            </a:solidFill>
          </p:spPr>
          <p:txBody>
            <a:bodyPr/>
            <a:lstStyle/>
            <a:p>
              <a:endParaRPr lang="en-US" sz="1200"/>
            </a:p>
          </p:txBody>
        </p:sp>
        <p:sp>
          <p:nvSpPr>
            <p:cNvPr id="4" name="TextBox 4"/>
            <p:cNvSpPr txBox="1"/>
            <p:nvPr/>
          </p:nvSpPr>
          <p:spPr>
            <a:xfrm>
              <a:off x="0" y="47625"/>
              <a:ext cx="2731792" cy="2860011"/>
            </a:xfrm>
            <a:prstGeom prst="rect">
              <a:avLst/>
            </a:prstGeom>
          </p:spPr>
          <p:txBody>
            <a:bodyPr lIns="33867" tIns="33867" rIns="33867" bIns="33867" rtlCol="0" anchor="ctr"/>
            <a:lstStyle/>
            <a:p>
              <a:pPr algn="ctr">
                <a:lnSpc>
                  <a:spcPts val="1645"/>
                </a:lnSpc>
              </a:pPr>
              <a:endParaRPr sz="1200"/>
            </a:p>
          </p:txBody>
        </p:sp>
      </p:grpSp>
      <p:grpSp>
        <p:nvGrpSpPr>
          <p:cNvPr id="5" name="Group 5"/>
          <p:cNvGrpSpPr/>
          <p:nvPr/>
        </p:nvGrpSpPr>
        <p:grpSpPr>
          <a:xfrm>
            <a:off x="-218292" y="246902"/>
            <a:ext cx="6364197" cy="636419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1611C">
                    <a:alpha val="100000"/>
                  </a:srgbClr>
                </a:gs>
                <a:gs pos="100000">
                  <a:srgbClr val="FDC830">
                    <a:alpha val="100000"/>
                  </a:srgbClr>
                </a:gs>
              </a:gsLst>
              <a:lin ang="0"/>
            </a:gradFill>
          </p:spPr>
          <p:txBody>
            <a:bodyPr/>
            <a:lstStyle/>
            <a:p>
              <a:endParaRPr lang="en-US" sz="1200"/>
            </a:p>
          </p:txBody>
        </p:sp>
        <p:sp>
          <p:nvSpPr>
            <p:cNvPr id="7" name="TextBox 7"/>
            <p:cNvSpPr txBox="1"/>
            <p:nvPr/>
          </p:nvSpPr>
          <p:spPr>
            <a:xfrm>
              <a:off x="76200" y="123825"/>
              <a:ext cx="660400" cy="612775"/>
            </a:xfrm>
            <a:prstGeom prst="rect">
              <a:avLst/>
            </a:prstGeom>
          </p:spPr>
          <p:txBody>
            <a:bodyPr lIns="33867" tIns="33867" rIns="33867" bIns="33867" rtlCol="0" anchor="ctr"/>
            <a:lstStyle/>
            <a:p>
              <a:pPr algn="ctr">
                <a:lnSpc>
                  <a:spcPts val="1645"/>
                </a:lnSpc>
              </a:pPr>
              <a:endParaRPr sz="1200"/>
            </a:p>
          </p:txBody>
        </p:sp>
      </p:grpSp>
      <p:sp>
        <p:nvSpPr>
          <p:cNvPr id="8" name="Freeform 8"/>
          <p:cNvSpPr/>
          <p:nvPr/>
        </p:nvSpPr>
        <p:spPr>
          <a:xfrm>
            <a:off x="93807" y="629824"/>
            <a:ext cx="5578067" cy="2799176"/>
          </a:xfrm>
          <a:custGeom>
            <a:avLst/>
            <a:gdLst/>
            <a:ahLst/>
            <a:cxnLst/>
            <a:rect l="l" t="t" r="r" b="b"/>
            <a:pathLst>
              <a:path w="8367101" h="4198764">
                <a:moveTo>
                  <a:pt x="0" y="0"/>
                </a:moveTo>
                <a:lnTo>
                  <a:pt x="8367101" y="0"/>
                </a:lnTo>
                <a:lnTo>
                  <a:pt x="8367101" y="4198764"/>
                </a:lnTo>
                <a:lnTo>
                  <a:pt x="0" y="41987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266579" y="699170"/>
            <a:ext cx="5123079" cy="5459661"/>
          </a:xfrm>
          <a:custGeom>
            <a:avLst/>
            <a:gdLst/>
            <a:ahLst/>
            <a:cxnLst/>
            <a:rect l="l" t="t" r="r" b="b"/>
            <a:pathLst>
              <a:path w="7684619" h="8189491">
                <a:moveTo>
                  <a:pt x="0" y="0"/>
                </a:moveTo>
                <a:lnTo>
                  <a:pt x="7684619" y="0"/>
                </a:lnTo>
                <a:lnTo>
                  <a:pt x="7684619" y="8189492"/>
                </a:lnTo>
                <a:lnTo>
                  <a:pt x="0" y="8189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10" name="Group 10"/>
          <p:cNvGrpSpPr/>
          <p:nvPr/>
        </p:nvGrpSpPr>
        <p:grpSpPr>
          <a:xfrm>
            <a:off x="770686" y="1256656"/>
            <a:ext cx="4386243" cy="438624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a:solidFill>
                <a:srgbClr val="000000"/>
              </a:solidFill>
            </a:ln>
          </p:spPr>
          <p:txBody>
            <a:bodyPr/>
            <a:lstStyle/>
            <a:p>
              <a:endParaRPr lang="en-US" sz="1200"/>
            </a:p>
          </p:txBody>
        </p:sp>
      </p:grpSp>
      <p:sp>
        <p:nvSpPr>
          <p:cNvPr id="12" name="Freeform 12"/>
          <p:cNvSpPr/>
          <p:nvPr/>
        </p:nvSpPr>
        <p:spPr>
          <a:xfrm>
            <a:off x="113510" y="4974075"/>
            <a:ext cx="1570375" cy="1568412"/>
          </a:xfrm>
          <a:custGeom>
            <a:avLst/>
            <a:gdLst/>
            <a:ahLst/>
            <a:cxnLst/>
            <a:rect l="l" t="t" r="r" b="b"/>
            <a:pathLst>
              <a:path w="2355562" h="2352618">
                <a:moveTo>
                  <a:pt x="0" y="0"/>
                </a:moveTo>
                <a:lnTo>
                  <a:pt x="2355562" y="0"/>
                </a:lnTo>
                <a:lnTo>
                  <a:pt x="2355562" y="2352618"/>
                </a:lnTo>
                <a:lnTo>
                  <a:pt x="0" y="2352618"/>
                </a:lnTo>
                <a:lnTo>
                  <a:pt x="0" y="0"/>
                </a:lnTo>
                <a:close/>
              </a:path>
            </a:pathLst>
          </a:custGeom>
          <a:blipFill>
            <a:blip r:embed="rId6"/>
            <a:stretch>
              <a:fillRect/>
            </a:stretch>
          </a:blipFill>
        </p:spPr>
        <p:txBody>
          <a:bodyPr/>
          <a:lstStyle/>
          <a:p>
            <a:endParaRPr lang="en-US" sz="1200"/>
          </a:p>
        </p:txBody>
      </p:sp>
      <p:sp>
        <p:nvSpPr>
          <p:cNvPr id="13" name="Freeform 13"/>
          <p:cNvSpPr/>
          <p:nvPr/>
        </p:nvSpPr>
        <p:spPr>
          <a:xfrm>
            <a:off x="4717481" y="246902"/>
            <a:ext cx="878896" cy="877797"/>
          </a:xfrm>
          <a:custGeom>
            <a:avLst/>
            <a:gdLst/>
            <a:ahLst/>
            <a:cxnLst/>
            <a:rect l="l" t="t" r="r" b="b"/>
            <a:pathLst>
              <a:path w="1318344" h="1316696">
                <a:moveTo>
                  <a:pt x="0" y="0"/>
                </a:moveTo>
                <a:lnTo>
                  <a:pt x="1318344" y="0"/>
                </a:lnTo>
                <a:lnTo>
                  <a:pt x="1318344" y="1316696"/>
                </a:lnTo>
                <a:lnTo>
                  <a:pt x="0" y="1316696"/>
                </a:lnTo>
                <a:lnTo>
                  <a:pt x="0" y="0"/>
                </a:lnTo>
                <a:close/>
              </a:path>
            </a:pathLst>
          </a:custGeom>
          <a:blipFill>
            <a:blip r:embed="rId6"/>
            <a:stretch>
              <a:fillRect/>
            </a:stretch>
          </a:blipFill>
        </p:spPr>
        <p:txBody>
          <a:bodyPr/>
          <a:lstStyle/>
          <a:p>
            <a:endParaRPr lang="en-US" sz="1200"/>
          </a:p>
        </p:txBody>
      </p:sp>
      <p:sp>
        <p:nvSpPr>
          <p:cNvPr id="14" name="Freeform 14"/>
          <p:cNvSpPr/>
          <p:nvPr/>
        </p:nvSpPr>
        <p:spPr>
          <a:xfrm>
            <a:off x="4895653" y="5140848"/>
            <a:ext cx="659679" cy="658958"/>
          </a:xfrm>
          <a:custGeom>
            <a:avLst/>
            <a:gdLst/>
            <a:ahLst/>
            <a:cxnLst/>
            <a:rect l="l" t="t" r="r" b="b"/>
            <a:pathLst>
              <a:path w="989519" h="988437">
                <a:moveTo>
                  <a:pt x="0" y="0"/>
                </a:moveTo>
                <a:lnTo>
                  <a:pt x="989519" y="0"/>
                </a:lnTo>
                <a:lnTo>
                  <a:pt x="989519" y="988437"/>
                </a:lnTo>
                <a:lnTo>
                  <a:pt x="0" y="988437"/>
                </a:lnTo>
                <a:lnTo>
                  <a:pt x="0" y="0"/>
                </a:lnTo>
                <a:close/>
              </a:path>
            </a:pathLst>
          </a:custGeom>
          <a:blipFill>
            <a:blip r:embed="rId6"/>
            <a:stretch>
              <a:fillRect l="-7" r="-7"/>
            </a:stretch>
          </a:blipFill>
        </p:spPr>
        <p:txBody>
          <a:bodyPr/>
          <a:lstStyle/>
          <a:p>
            <a:endParaRPr lang="en-US" sz="1200"/>
          </a:p>
        </p:txBody>
      </p:sp>
      <p:sp>
        <p:nvSpPr>
          <p:cNvPr id="15" name="Freeform 15"/>
          <p:cNvSpPr/>
          <p:nvPr/>
        </p:nvSpPr>
        <p:spPr>
          <a:xfrm>
            <a:off x="9950480" y="4401229"/>
            <a:ext cx="4419739" cy="4419739"/>
          </a:xfrm>
          <a:custGeom>
            <a:avLst/>
            <a:gdLst/>
            <a:ahLst/>
            <a:cxnLst/>
            <a:rect l="l" t="t" r="r" b="b"/>
            <a:pathLst>
              <a:path w="6629609" h="6629609">
                <a:moveTo>
                  <a:pt x="0" y="0"/>
                </a:moveTo>
                <a:lnTo>
                  <a:pt x="6629610" y="0"/>
                </a:lnTo>
                <a:lnTo>
                  <a:pt x="6629610" y="6629610"/>
                </a:lnTo>
                <a:lnTo>
                  <a:pt x="0" y="66296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AutoShape 16"/>
          <p:cNvSpPr/>
          <p:nvPr/>
        </p:nvSpPr>
        <p:spPr>
          <a:xfrm>
            <a:off x="6600047" y="4005751"/>
            <a:ext cx="5386837" cy="0"/>
          </a:xfrm>
          <a:prstGeom prst="line">
            <a:avLst/>
          </a:prstGeom>
          <a:ln w="38100" cap="flat">
            <a:solidFill>
              <a:srgbClr val="F1611C"/>
            </a:solidFill>
            <a:prstDash val="solid"/>
            <a:headEnd type="none" w="sm" len="sm"/>
            <a:tailEnd type="none" w="sm" len="sm"/>
          </a:ln>
        </p:spPr>
        <p:txBody>
          <a:bodyPr/>
          <a:lstStyle/>
          <a:p>
            <a:endParaRPr lang="en-US" sz="1200"/>
          </a:p>
        </p:txBody>
      </p:sp>
      <p:sp>
        <p:nvSpPr>
          <p:cNvPr id="17" name="Freeform 17"/>
          <p:cNvSpPr/>
          <p:nvPr/>
        </p:nvSpPr>
        <p:spPr>
          <a:xfrm>
            <a:off x="654546" y="1276204"/>
            <a:ext cx="4347145" cy="4347145"/>
          </a:xfrm>
          <a:custGeom>
            <a:avLst/>
            <a:gdLst/>
            <a:ahLst/>
            <a:cxnLst/>
            <a:rect l="l" t="t" r="r" b="b"/>
            <a:pathLst>
              <a:path w="6520718" h="6520718">
                <a:moveTo>
                  <a:pt x="0" y="0"/>
                </a:moveTo>
                <a:lnTo>
                  <a:pt x="6520717" y="0"/>
                </a:lnTo>
                <a:lnTo>
                  <a:pt x="6520717" y="6520718"/>
                </a:lnTo>
                <a:lnTo>
                  <a:pt x="0" y="6520718"/>
                </a:lnTo>
                <a:lnTo>
                  <a:pt x="0" y="0"/>
                </a:lnTo>
                <a:close/>
              </a:path>
            </a:pathLst>
          </a:custGeom>
          <a:blipFill>
            <a:blip r:embed="rId9"/>
            <a:stretch>
              <a:fillRect/>
            </a:stretch>
          </a:blipFill>
        </p:spPr>
        <p:txBody>
          <a:bodyPr/>
          <a:lstStyle/>
          <a:p>
            <a:endParaRPr lang="en-US" sz="1200"/>
          </a:p>
        </p:txBody>
      </p:sp>
      <p:sp>
        <p:nvSpPr>
          <p:cNvPr id="18" name="TextBox 18"/>
          <p:cNvSpPr txBox="1"/>
          <p:nvPr/>
        </p:nvSpPr>
        <p:spPr>
          <a:xfrm>
            <a:off x="6702605" y="1347193"/>
            <a:ext cx="5386837" cy="1413464"/>
          </a:xfrm>
          <a:prstGeom prst="rect">
            <a:avLst/>
          </a:prstGeom>
        </p:spPr>
        <p:txBody>
          <a:bodyPr lIns="0" tIns="0" rIns="0" bIns="0" rtlCol="0" anchor="t">
            <a:spAutoFit/>
          </a:bodyPr>
          <a:lstStyle/>
          <a:p>
            <a:pPr algn="ctr">
              <a:lnSpc>
                <a:spcPts val="5361"/>
              </a:lnSpc>
            </a:pPr>
            <a:r>
              <a:rPr lang="en-US" sz="5361">
                <a:solidFill>
                  <a:srgbClr val="F78F1E"/>
                </a:solidFill>
                <a:latin typeface="DM Serif Display"/>
                <a:ea typeface="DM Serif Display"/>
                <a:cs typeface="DM Serif Display"/>
                <a:sym typeface="DM Serif Display"/>
              </a:rPr>
              <a:t>Orange Public Schools</a:t>
            </a:r>
          </a:p>
        </p:txBody>
      </p:sp>
      <p:sp>
        <p:nvSpPr>
          <p:cNvPr id="19" name="TextBox 19"/>
          <p:cNvSpPr txBox="1"/>
          <p:nvPr/>
        </p:nvSpPr>
        <p:spPr>
          <a:xfrm>
            <a:off x="6257677" y="3161556"/>
            <a:ext cx="5386837" cy="576440"/>
          </a:xfrm>
          <a:prstGeom prst="rect">
            <a:avLst/>
          </a:prstGeom>
        </p:spPr>
        <p:txBody>
          <a:bodyPr lIns="0" tIns="0" rIns="0" bIns="0" rtlCol="0" anchor="t">
            <a:spAutoFit/>
          </a:bodyPr>
          <a:lstStyle/>
          <a:p>
            <a:pPr algn="ctr">
              <a:lnSpc>
                <a:spcPts val="2200"/>
              </a:lnSpc>
            </a:pPr>
            <a:r>
              <a:rPr lang="en-US" sz="2200">
                <a:solidFill>
                  <a:srgbClr val="000000"/>
                </a:solidFill>
                <a:latin typeface="DM Serif Display"/>
                <a:ea typeface="DM Serif Display"/>
                <a:cs typeface="DM Serif Display"/>
                <a:sym typeface="DM Serif Display"/>
              </a:rPr>
              <a:t>Fully Staffed Classrooms: </a:t>
            </a:r>
          </a:p>
          <a:p>
            <a:pPr algn="ctr">
              <a:lnSpc>
                <a:spcPts val="2200"/>
              </a:lnSpc>
            </a:pPr>
            <a:r>
              <a:rPr lang="en-US" sz="2200">
                <a:solidFill>
                  <a:srgbClr val="000000"/>
                </a:solidFill>
                <a:latin typeface="DM Serif Display"/>
                <a:ea typeface="DM Serif Display"/>
                <a:cs typeface="DM Serif Display"/>
                <a:sym typeface="DM Serif Display"/>
              </a:rPr>
              <a:t>A Non-Negotiable for Student Success</a:t>
            </a:r>
          </a:p>
        </p:txBody>
      </p:sp>
      <p:sp>
        <p:nvSpPr>
          <p:cNvPr id="20" name="TextBox 20"/>
          <p:cNvSpPr txBox="1"/>
          <p:nvPr/>
        </p:nvSpPr>
        <p:spPr>
          <a:xfrm>
            <a:off x="6600047" y="4331379"/>
            <a:ext cx="5591953" cy="1649682"/>
          </a:xfrm>
          <a:prstGeom prst="rect">
            <a:avLst/>
          </a:prstGeom>
        </p:spPr>
        <p:txBody>
          <a:bodyPr lIns="0" tIns="0" rIns="0" bIns="0" rtlCol="0" anchor="t">
            <a:spAutoFit/>
          </a:bodyPr>
          <a:lstStyle/>
          <a:p>
            <a:pPr>
              <a:lnSpc>
                <a:spcPts val="3992"/>
              </a:lnSpc>
            </a:pPr>
            <a:r>
              <a:rPr lang="en-US" sz="2661">
                <a:solidFill>
                  <a:srgbClr val="F78F1E"/>
                </a:solidFill>
                <a:latin typeface="DM Serif Display"/>
                <a:ea typeface="DM Serif Display"/>
                <a:cs typeface="DM Serif Display"/>
                <a:sym typeface="DM Serif Display"/>
              </a:rPr>
              <a:t>Gerald Fitzhugh, II, Ed.D</a:t>
            </a:r>
          </a:p>
          <a:p>
            <a:pPr>
              <a:lnSpc>
                <a:spcPts val="2500"/>
              </a:lnSpc>
            </a:pPr>
            <a:r>
              <a:rPr lang="en-US" sz="1667">
                <a:solidFill>
                  <a:srgbClr val="F78F1E"/>
                </a:solidFill>
                <a:latin typeface="DM Serif Display"/>
                <a:ea typeface="DM Serif Display"/>
                <a:cs typeface="DM Serif Display"/>
                <a:sym typeface="DM Serif Display"/>
              </a:rPr>
              <a:t>Superintendent of Schools</a:t>
            </a:r>
          </a:p>
          <a:p>
            <a:pPr>
              <a:lnSpc>
                <a:spcPts val="3992"/>
              </a:lnSpc>
            </a:pPr>
            <a:r>
              <a:rPr lang="en-US" sz="2661">
                <a:solidFill>
                  <a:srgbClr val="F78F1E"/>
                </a:solidFill>
                <a:latin typeface="DM Serif Display"/>
                <a:ea typeface="DM Serif Display"/>
                <a:cs typeface="DM Serif Display"/>
                <a:sym typeface="DM Serif Display"/>
              </a:rPr>
              <a:t>Nancy Masoud</a:t>
            </a:r>
          </a:p>
          <a:p>
            <a:pPr>
              <a:lnSpc>
                <a:spcPts val="2500"/>
              </a:lnSpc>
            </a:pPr>
            <a:r>
              <a:rPr lang="en-US" sz="1667">
                <a:solidFill>
                  <a:srgbClr val="F78F1E"/>
                </a:solidFill>
                <a:latin typeface="DM Serif Display"/>
                <a:ea typeface="DM Serif Display"/>
                <a:cs typeface="DM Serif Display"/>
                <a:sym typeface="DM Serif Display"/>
              </a:rPr>
              <a:t>Executive Director of Human Resources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593" y="4271690"/>
            <a:ext cx="12895185" cy="2984958"/>
            <a:chOff x="0" y="0"/>
            <a:chExt cx="5094394" cy="1179243"/>
          </a:xfrm>
        </p:grpSpPr>
        <p:sp>
          <p:nvSpPr>
            <p:cNvPr id="3" name="Freeform 3"/>
            <p:cNvSpPr/>
            <p:nvPr/>
          </p:nvSpPr>
          <p:spPr>
            <a:xfrm>
              <a:off x="0" y="0"/>
              <a:ext cx="5094394" cy="1179243"/>
            </a:xfrm>
            <a:custGeom>
              <a:avLst/>
              <a:gdLst/>
              <a:ahLst/>
              <a:cxnLst/>
              <a:rect l="l" t="t" r="r" b="b"/>
              <a:pathLst>
                <a:path w="5094394" h="1179243">
                  <a:moveTo>
                    <a:pt x="0" y="0"/>
                  </a:moveTo>
                  <a:lnTo>
                    <a:pt x="5094394" y="0"/>
                  </a:lnTo>
                  <a:lnTo>
                    <a:pt x="5094394" y="1179243"/>
                  </a:lnTo>
                  <a:lnTo>
                    <a:pt x="0" y="1179243"/>
                  </a:lnTo>
                  <a:close/>
                </a:path>
              </a:pathLst>
            </a:custGeom>
            <a:gradFill rotWithShape="1">
              <a:gsLst>
                <a:gs pos="0">
                  <a:srgbClr val="F1611C">
                    <a:alpha val="100000"/>
                  </a:srgbClr>
                </a:gs>
                <a:gs pos="100000">
                  <a:srgbClr val="FDC830">
                    <a:alpha val="100000"/>
                  </a:srgbClr>
                </a:gs>
              </a:gsLst>
              <a:lin ang="5400000"/>
            </a:gradFill>
          </p:spPr>
          <p:txBody>
            <a:bodyPr/>
            <a:lstStyle/>
            <a:p>
              <a:endParaRPr lang="en-US" sz="1200"/>
            </a:p>
          </p:txBody>
        </p:sp>
        <p:sp>
          <p:nvSpPr>
            <p:cNvPr id="4" name="TextBox 4"/>
            <p:cNvSpPr txBox="1"/>
            <p:nvPr/>
          </p:nvSpPr>
          <p:spPr>
            <a:xfrm>
              <a:off x="0" y="47625"/>
              <a:ext cx="5094394" cy="1131618"/>
            </a:xfrm>
            <a:prstGeom prst="rect">
              <a:avLst/>
            </a:prstGeom>
          </p:spPr>
          <p:txBody>
            <a:bodyPr lIns="33867" tIns="33867" rIns="33867" bIns="33867" rtlCol="0" anchor="ctr"/>
            <a:lstStyle/>
            <a:p>
              <a:pPr algn="ctr">
                <a:lnSpc>
                  <a:spcPts val="1645"/>
                </a:lnSpc>
              </a:pPr>
              <a:endParaRPr sz="1200"/>
            </a:p>
          </p:txBody>
        </p:sp>
      </p:grpSp>
      <p:grpSp>
        <p:nvGrpSpPr>
          <p:cNvPr id="5" name="Group 5"/>
          <p:cNvGrpSpPr/>
          <p:nvPr/>
        </p:nvGrpSpPr>
        <p:grpSpPr>
          <a:xfrm>
            <a:off x="685801" y="2582812"/>
            <a:ext cx="5219443" cy="1494789"/>
            <a:chOff x="0" y="0"/>
            <a:chExt cx="1419051" cy="406400"/>
          </a:xfrm>
        </p:grpSpPr>
        <p:sp>
          <p:nvSpPr>
            <p:cNvPr id="6" name="Freeform 6"/>
            <p:cNvSpPr/>
            <p:nvPr/>
          </p:nvSpPr>
          <p:spPr>
            <a:xfrm>
              <a:off x="0" y="0"/>
              <a:ext cx="1419051" cy="406400"/>
            </a:xfrm>
            <a:custGeom>
              <a:avLst/>
              <a:gdLst/>
              <a:ahLst/>
              <a:cxnLst/>
              <a:rect l="l" t="t" r="r" b="b"/>
              <a:pathLst>
                <a:path w="1419051" h="406400">
                  <a:moveTo>
                    <a:pt x="1215851" y="0"/>
                  </a:moveTo>
                  <a:cubicBezTo>
                    <a:pt x="1328076" y="0"/>
                    <a:pt x="1419051" y="90976"/>
                    <a:pt x="1419051" y="203200"/>
                  </a:cubicBezTo>
                  <a:cubicBezTo>
                    <a:pt x="1419051" y="315424"/>
                    <a:pt x="1328076" y="406400"/>
                    <a:pt x="1215851" y="406400"/>
                  </a:cubicBezTo>
                  <a:lnTo>
                    <a:pt x="203200" y="406400"/>
                  </a:lnTo>
                  <a:cubicBezTo>
                    <a:pt x="90976" y="406400"/>
                    <a:pt x="0" y="315424"/>
                    <a:pt x="0" y="203200"/>
                  </a:cubicBezTo>
                  <a:cubicBezTo>
                    <a:pt x="0" y="90976"/>
                    <a:pt x="90976" y="0"/>
                    <a:pt x="203200" y="0"/>
                  </a:cubicBezTo>
                  <a:close/>
                </a:path>
              </a:pathLst>
            </a:custGeom>
            <a:solidFill>
              <a:srgbClr val="FDEDE5"/>
            </a:solidFill>
          </p:spPr>
          <p:txBody>
            <a:bodyPr/>
            <a:lstStyle/>
            <a:p>
              <a:endParaRPr lang="en-US" sz="1200"/>
            </a:p>
          </p:txBody>
        </p:sp>
        <p:sp>
          <p:nvSpPr>
            <p:cNvPr id="7" name="TextBox 7"/>
            <p:cNvSpPr txBox="1"/>
            <p:nvPr/>
          </p:nvSpPr>
          <p:spPr>
            <a:xfrm>
              <a:off x="0" y="47625"/>
              <a:ext cx="1419051" cy="358775"/>
            </a:xfrm>
            <a:prstGeom prst="rect">
              <a:avLst/>
            </a:prstGeom>
          </p:spPr>
          <p:txBody>
            <a:bodyPr lIns="33867" tIns="33867" rIns="33867" bIns="33867" rtlCol="0" anchor="ctr"/>
            <a:lstStyle/>
            <a:p>
              <a:pPr algn="ctr">
                <a:lnSpc>
                  <a:spcPts val="1645"/>
                </a:lnSpc>
              </a:pPr>
              <a:endParaRPr sz="1200"/>
            </a:p>
          </p:txBody>
        </p:sp>
      </p:grpSp>
      <p:grpSp>
        <p:nvGrpSpPr>
          <p:cNvPr id="8" name="Group 8"/>
          <p:cNvGrpSpPr/>
          <p:nvPr/>
        </p:nvGrpSpPr>
        <p:grpSpPr>
          <a:xfrm>
            <a:off x="6286757" y="4661800"/>
            <a:ext cx="5219443" cy="1494789"/>
            <a:chOff x="0" y="0"/>
            <a:chExt cx="1419051" cy="406400"/>
          </a:xfrm>
        </p:grpSpPr>
        <p:sp>
          <p:nvSpPr>
            <p:cNvPr id="9" name="Freeform 9"/>
            <p:cNvSpPr/>
            <p:nvPr/>
          </p:nvSpPr>
          <p:spPr>
            <a:xfrm>
              <a:off x="0" y="0"/>
              <a:ext cx="1419051" cy="406400"/>
            </a:xfrm>
            <a:custGeom>
              <a:avLst/>
              <a:gdLst/>
              <a:ahLst/>
              <a:cxnLst/>
              <a:rect l="l" t="t" r="r" b="b"/>
              <a:pathLst>
                <a:path w="1419051" h="406400">
                  <a:moveTo>
                    <a:pt x="1215851" y="0"/>
                  </a:moveTo>
                  <a:cubicBezTo>
                    <a:pt x="1328076" y="0"/>
                    <a:pt x="1419051" y="90976"/>
                    <a:pt x="1419051" y="203200"/>
                  </a:cubicBezTo>
                  <a:cubicBezTo>
                    <a:pt x="1419051" y="315424"/>
                    <a:pt x="1328076" y="406400"/>
                    <a:pt x="1215851" y="406400"/>
                  </a:cubicBezTo>
                  <a:lnTo>
                    <a:pt x="203200" y="406400"/>
                  </a:lnTo>
                  <a:cubicBezTo>
                    <a:pt x="90976" y="406400"/>
                    <a:pt x="0" y="315424"/>
                    <a:pt x="0" y="203200"/>
                  </a:cubicBezTo>
                  <a:cubicBezTo>
                    <a:pt x="0" y="90976"/>
                    <a:pt x="90976" y="0"/>
                    <a:pt x="203200" y="0"/>
                  </a:cubicBezTo>
                  <a:close/>
                </a:path>
              </a:pathLst>
            </a:custGeom>
            <a:solidFill>
              <a:srgbClr val="FDEDE5"/>
            </a:solidFill>
          </p:spPr>
          <p:txBody>
            <a:bodyPr/>
            <a:lstStyle/>
            <a:p>
              <a:endParaRPr lang="en-US" sz="1200"/>
            </a:p>
          </p:txBody>
        </p:sp>
        <p:sp>
          <p:nvSpPr>
            <p:cNvPr id="10" name="TextBox 10"/>
            <p:cNvSpPr txBox="1"/>
            <p:nvPr/>
          </p:nvSpPr>
          <p:spPr>
            <a:xfrm>
              <a:off x="0" y="47625"/>
              <a:ext cx="1419051" cy="358775"/>
            </a:xfrm>
            <a:prstGeom prst="rect">
              <a:avLst/>
            </a:prstGeom>
          </p:spPr>
          <p:txBody>
            <a:bodyPr lIns="33867" tIns="33867" rIns="33867" bIns="33867" rtlCol="0" anchor="ctr"/>
            <a:lstStyle/>
            <a:p>
              <a:pPr algn="ctr">
                <a:lnSpc>
                  <a:spcPts val="1645"/>
                </a:lnSpc>
              </a:pPr>
              <a:endParaRPr sz="1200"/>
            </a:p>
          </p:txBody>
        </p:sp>
      </p:grpSp>
      <p:grpSp>
        <p:nvGrpSpPr>
          <p:cNvPr id="11" name="Group 11"/>
          <p:cNvGrpSpPr/>
          <p:nvPr/>
        </p:nvGrpSpPr>
        <p:grpSpPr>
          <a:xfrm>
            <a:off x="6286757" y="2582812"/>
            <a:ext cx="5219443" cy="1494789"/>
            <a:chOff x="0" y="0"/>
            <a:chExt cx="1419051" cy="406400"/>
          </a:xfrm>
        </p:grpSpPr>
        <p:sp>
          <p:nvSpPr>
            <p:cNvPr id="12" name="Freeform 12"/>
            <p:cNvSpPr/>
            <p:nvPr/>
          </p:nvSpPr>
          <p:spPr>
            <a:xfrm>
              <a:off x="0" y="0"/>
              <a:ext cx="1419051" cy="406400"/>
            </a:xfrm>
            <a:custGeom>
              <a:avLst/>
              <a:gdLst/>
              <a:ahLst/>
              <a:cxnLst/>
              <a:rect l="l" t="t" r="r" b="b"/>
              <a:pathLst>
                <a:path w="1419051" h="406400">
                  <a:moveTo>
                    <a:pt x="1215851" y="0"/>
                  </a:moveTo>
                  <a:cubicBezTo>
                    <a:pt x="1328076" y="0"/>
                    <a:pt x="1419051" y="90976"/>
                    <a:pt x="1419051" y="203200"/>
                  </a:cubicBezTo>
                  <a:cubicBezTo>
                    <a:pt x="1419051" y="315424"/>
                    <a:pt x="1328076" y="406400"/>
                    <a:pt x="1215851" y="406400"/>
                  </a:cubicBezTo>
                  <a:lnTo>
                    <a:pt x="203200" y="406400"/>
                  </a:lnTo>
                  <a:cubicBezTo>
                    <a:pt x="90976" y="406400"/>
                    <a:pt x="0" y="315424"/>
                    <a:pt x="0" y="203200"/>
                  </a:cubicBezTo>
                  <a:cubicBezTo>
                    <a:pt x="0" y="90976"/>
                    <a:pt x="90976" y="0"/>
                    <a:pt x="203200" y="0"/>
                  </a:cubicBezTo>
                  <a:close/>
                </a:path>
              </a:pathLst>
            </a:custGeom>
            <a:gradFill rotWithShape="1">
              <a:gsLst>
                <a:gs pos="0">
                  <a:srgbClr val="F1611C">
                    <a:alpha val="100000"/>
                  </a:srgbClr>
                </a:gs>
                <a:gs pos="100000">
                  <a:srgbClr val="FDC830">
                    <a:alpha val="100000"/>
                  </a:srgbClr>
                </a:gs>
              </a:gsLst>
              <a:lin ang="0"/>
            </a:gradFill>
          </p:spPr>
          <p:txBody>
            <a:bodyPr/>
            <a:lstStyle/>
            <a:p>
              <a:endParaRPr lang="en-US" sz="1200"/>
            </a:p>
          </p:txBody>
        </p:sp>
        <p:sp>
          <p:nvSpPr>
            <p:cNvPr id="13" name="TextBox 13"/>
            <p:cNvSpPr txBox="1"/>
            <p:nvPr/>
          </p:nvSpPr>
          <p:spPr>
            <a:xfrm>
              <a:off x="0" y="47625"/>
              <a:ext cx="1419051" cy="358775"/>
            </a:xfrm>
            <a:prstGeom prst="rect">
              <a:avLst/>
            </a:prstGeom>
          </p:spPr>
          <p:txBody>
            <a:bodyPr lIns="33867" tIns="33867" rIns="33867" bIns="33867" rtlCol="0" anchor="ctr"/>
            <a:lstStyle/>
            <a:p>
              <a:pPr algn="ctr">
                <a:lnSpc>
                  <a:spcPts val="1645"/>
                </a:lnSpc>
              </a:pPr>
              <a:endParaRPr sz="1200"/>
            </a:p>
          </p:txBody>
        </p:sp>
      </p:grpSp>
      <p:grpSp>
        <p:nvGrpSpPr>
          <p:cNvPr id="14" name="Group 14"/>
          <p:cNvGrpSpPr/>
          <p:nvPr/>
        </p:nvGrpSpPr>
        <p:grpSpPr>
          <a:xfrm>
            <a:off x="685801" y="4677412"/>
            <a:ext cx="5219443" cy="1494789"/>
            <a:chOff x="0" y="0"/>
            <a:chExt cx="1419051" cy="406400"/>
          </a:xfrm>
        </p:grpSpPr>
        <p:sp>
          <p:nvSpPr>
            <p:cNvPr id="15" name="Freeform 15"/>
            <p:cNvSpPr/>
            <p:nvPr/>
          </p:nvSpPr>
          <p:spPr>
            <a:xfrm>
              <a:off x="0" y="0"/>
              <a:ext cx="1419051" cy="406400"/>
            </a:xfrm>
            <a:custGeom>
              <a:avLst/>
              <a:gdLst/>
              <a:ahLst/>
              <a:cxnLst/>
              <a:rect l="l" t="t" r="r" b="b"/>
              <a:pathLst>
                <a:path w="1419051" h="406400">
                  <a:moveTo>
                    <a:pt x="1215851" y="0"/>
                  </a:moveTo>
                  <a:cubicBezTo>
                    <a:pt x="1328076" y="0"/>
                    <a:pt x="1419051" y="90976"/>
                    <a:pt x="1419051" y="203200"/>
                  </a:cubicBezTo>
                  <a:cubicBezTo>
                    <a:pt x="1419051" y="315424"/>
                    <a:pt x="1328076" y="406400"/>
                    <a:pt x="1215851" y="406400"/>
                  </a:cubicBezTo>
                  <a:lnTo>
                    <a:pt x="203200" y="406400"/>
                  </a:lnTo>
                  <a:cubicBezTo>
                    <a:pt x="90976" y="406400"/>
                    <a:pt x="0" y="315424"/>
                    <a:pt x="0" y="203200"/>
                  </a:cubicBezTo>
                  <a:cubicBezTo>
                    <a:pt x="0" y="90976"/>
                    <a:pt x="90976" y="0"/>
                    <a:pt x="203200" y="0"/>
                  </a:cubicBezTo>
                  <a:close/>
                </a:path>
              </a:pathLst>
            </a:custGeom>
            <a:gradFill rotWithShape="1">
              <a:gsLst>
                <a:gs pos="0">
                  <a:srgbClr val="F1611C">
                    <a:alpha val="100000"/>
                  </a:srgbClr>
                </a:gs>
                <a:gs pos="100000">
                  <a:srgbClr val="FDC830">
                    <a:alpha val="100000"/>
                  </a:srgbClr>
                </a:gs>
              </a:gsLst>
              <a:lin ang="0"/>
            </a:gradFill>
          </p:spPr>
          <p:txBody>
            <a:bodyPr/>
            <a:lstStyle/>
            <a:p>
              <a:endParaRPr lang="en-US" sz="1200"/>
            </a:p>
          </p:txBody>
        </p:sp>
        <p:sp>
          <p:nvSpPr>
            <p:cNvPr id="16" name="TextBox 16"/>
            <p:cNvSpPr txBox="1"/>
            <p:nvPr/>
          </p:nvSpPr>
          <p:spPr>
            <a:xfrm>
              <a:off x="0" y="47625"/>
              <a:ext cx="1419051" cy="358775"/>
            </a:xfrm>
            <a:prstGeom prst="rect">
              <a:avLst/>
            </a:prstGeom>
          </p:spPr>
          <p:txBody>
            <a:bodyPr lIns="33867" tIns="33867" rIns="33867" bIns="33867" rtlCol="0" anchor="ctr"/>
            <a:lstStyle/>
            <a:p>
              <a:pPr algn="ctr">
                <a:lnSpc>
                  <a:spcPts val="1645"/>
                </a:lnSpc>
              </a:pPr>
              <a:endParaRPr sz="1200"/>
            </a:p>
          </p:txBody>
        </p:sp>
      </p:grpSp>
      <p:sp>
        <p:nvSpPr>
          <p:cNvPr id="17" name="TextBox 17"/>
          <p:cNvSpPr txBox="1"/>
          <p:nvPr/>
        </p:nvSpPr>
        <p:spPr>
          <a:xfrm>
            <a:off x="1640223" y="249479"/>
            <a:ext cx="9293067" cy="994247"/>
          </a:xfrm>
          <a:prstGeom prst="rect">
            <a:avLst/>
          </a:prstGeom>
        </p:spPr>
        <p:txBody>
          <a:bodyPr lIns="0" tIns="0" rIns="0" bIns="0" rtlCol="0" anchor="t">
            <a:spAutoFit/>
          </a:bodyPr>
          <a:lstStyle/>
          <a:p>
            <a:pPr algn="ctr">
              <a:lnSpc>
                <a:spcPts val="3762"/>
              </a:lnSpc>
            </a:pPr>
            <a:r>
              <a:rPr lang="en-US" sz="3762">
                <a:solidFill>
                  <a:srgbClr val="000000"/>
                </a:solidFill>
                <a:latin typeface="DM Serif Display"/>
                <a:ea typeface="DM Serif Display"/>
                <a:cs typeface="DM Serif Display"/>
                <a:sym typeface="DM Serif Display"/>
              </a:rPr>
              <a:t>Fully Staffed Classrooms: </a:t>
            </a:r>
          </a:p>
          <a:p>
            <a:pPr algn="ctr">
              <a:lnSpc>
                <a:spcPts val="3762"/>
              </a:lnSpc>
              <a:spcBef>
                <a:spcPct val="0"/>
              </a:spcBef>
            </a:pPr>
            <a:r>
              <a:rPr lang="en-US" sz="3762">
                <a:solidFill>
                  <a:srgbClr val="000000"/>
                </a:solidFill>
                <a:latin typeface="DM Serif Display"/>
                <a:ea typeface="DM Serif Display"/>
                <a:cs typeface="DM Serif Display"/>
                <a:sym typeface="DM Serif Display"/>
              </a:rPr>
              <a:t>A Non-Negotiable for Student Success</a:t>
            </a:r>
          </a:p>
        </p:txBody>
      </p:sp>
      <p:sp>
        <p:nvSpPr>
          <p:cNvPr id="18" name="TextBox 18"/>
          <p:cNvSpPr txBox="1"/>
          <p:nvPr/>
        </p:nvSpPr>
        <p:spPr>
          <a:xfrm>
            <a:off x="2367577" y="1515392"/>
            <a:ext cx="7456847" cy="620234"/>
          </a:xfrm>
          <a:prstGeom prst="rect">
            <a:avLst/>
          </a:prstGeom>
        </p:spPr>
        <p:txBody>
          <a:bodyPr lIns="0" tIns="0" rIns="0" bIns="0" rtlCol="0" anchor="t">
            <a:spAutoFit/>
          </a:bodyPr>
          <a:lstStyle/>
          <a:p>
            <a:pPr algn="ctr">
              <a:lnSpc>
                <a:spcPts val="2411"/>
              </a:lnSpc>
              <a:spcBef>
                <a:spcPct val="0"/>
              </a:spcBef>
            </a:pPr>
            <a:r>
              <a:rPr lang="en-US" sz="2411" i="1">
                <a:solidFill>
                  <a:srgbClr val="F1611C"/>
                </a:solidFill>
                <a:latin typeface="DM Serif Display Italics"/>
                <a:ea typeface="DM Serif Display Italics"/>
                <a:cs typeface="DM Serif Display Italics"/>
                <a:sym typeface="DM Serif Display Italics"/>
              </a:rPr>
              <a:t>"Every child deserves a prepared teacher in front of them on day one."</a:t>
            </a:r>
          </a:p>
        </p:txBody>
      </p:sp>
      <p:sp>
        <p:nvSpPr>
          <p:cNvPr id="19" name="TextBox 19"/>
          <p:cNvSpPr txBox="1"/>
          <p:nvPr/>
        </p:nvSpPr>
        <p:spPr>
          <a:xfrm>
            <a:off x="1046626" y="2742550"/>
            <a:ext cx="2973385" cy="183063"/>
          </a:xfrm>
          <a:prstGeom prst="rect">
            <a:avLst/>
          </a:prstGeom>
        </p:spPr>
        <p:txBody>
          <a:bodyPr lIns="0" tIns="0" rIns="0" bIns="0" rtlCol="0" anchor="t">
            <a:spAutoFit/>
          </a:bodyPr>
          <a:lstStyle/>
          <a:p>
            <a:pPr>
              <a:lnSpc>
                <a:spcPts val="1429"/>
              </a:lnSpc>
              <a:spcBef>
                <a:spcPct val="0"/>
              </a:spcBef>
            </a:pPr>
            <a:r>
              <a:rPr lang="en-US" sz="1429" b="1">
                <a:solidFill>
                  <a:srgbClr val="000000"/>
                </a:solidFill>
                <a:latin typeface="DM Sans Bold"/>
                <a:ea typeface="DM Sans Bold"/>
                <a:cs typeface="DM Sans Bold"/>
                <a:sym typeface="DM Sans Bold"/>
              </a:rPr>
              <a:t>Why It Matters</a:t>
            </a:r>
          </a:p>
        </p:txBody>
      </p:sp>
      <p:sp>
        <p:nvSpPr>
          <p:cNvPr id="20" name="TextBox 20"/>
          <p:cNvSpPr txBox="1"/>
          <p:nvPr/>
        </p:nvSpPr>
        <p:spPr>
          <a:xfrm>
            <a:off x="1046626" y="4915800"/>
            <a:ext cx="3261218" cy="183063"/>
          </a:xfrm>
          <a:prstGeom prst="rect">
            <a:avLst/>
          </a:prstGeom>
        </p:spPr>
        <p:txBody>
          <a:bodyPr lIns="0" tIns="0" rIns="0" bIns="0" rtlCol="0" anchor="t">
            <a:spAutoFit/>
          </a:bodyPr>
          <a:lstStyle/>
          <a:p>
            <a:pPr>
              <a:lnSpc>
                <a:spcPts val="1429"/>
              </a:lnSpc>
              <a:spcBef>
                <a:spcPct val="0"/>
              </a:spcBef>
            </a:pPr>
            <a:r>
              <a:rPr lang="en-US" sz="1429" b="1">
                <a:solidFill>
                  <a:srgbClr val="FFFFFF"/>
                </a:solidFill>
                <a:latin typeface="DM Sans Bold"/>
                <a:ea typeface="DM Sans Bold"/>
                <a:cs typeface="DM Sans Bold"/>
                <a:sym typeface="DM Sans Bold"/>
              </a:rPr>
              <a:t>Impact on Staff &amp; School Culture</a:t>
            </a:r>
          </a:p>
        </p:txBody>
      </p:sp>
      <p:sp>
        <p:nvSpPr>
          <p:cNvPr id="21" name="TextBox 21"/>
          <p:cNvSpPr txBox="1"/>
          <p:nvPr/>
        </p:nvSpPr>
        <p:spPr>
          <a:xfrm>
            <a:off x="6634662" y="4915800"/>
            <a:ext cx="4139817" cy="183063"/>
          </a:xfrm>
          <a:prstGeom prst="rect">
            <a:avLst/>
          </a:prstGeom>
        </p:spPr>
        <p:txBody>
          <a:bodyPr lIns="0" tIns="0" rIns="0" bIns="0" rtlCol="0" anchor="t">
            <a:spAutoFit/>
          </a:bodyPr>
          <a:lstStyle/>
          <a:p>
            <a:pPr>
              <a:lnSpc>
                <a:spcPts val="1429"/>
              </a:lnSpc>
              <a:spcBef>
                <a:spcPct val="0"/>
              </a:spcBef>
            </a:pPr>
            <a:r>
              <a:rPr lang="en-US" sz="1429" b="1">
                <a:solidFill>
                  <a:srgbClr val="000000"/>
                </a:solidFill>
                <a:latin typeface="DM Sans Bold"/>
                <a:ea typeface="DM Sans Bold"/>
                <a:cs typeface="DM Sans Bold"/>
                <a:sym typeface="DM Sans Bold"/>
              </a:rPr>
              <a:t>Our Commitment in Orange Public Schools</a:t>
            </a:r>
          </a:p>
        </p:txBody>
      </p:sp>
      <p:sp>
        <p:nvSpPr>
          <p:cNvPr id="22" name="TextBox 22"/>
          <p:cNvSpPr txBox="1"/>
          <p:nvPr/>
        </p:nvSpPr>
        <p:spPr>
          <a:xfrm>
            <a:off x="6647584" y="2771369"/>
            <a:ext cx="2773029" cy="183063"/>
          </a:xfrm>
          <a:prstGeom prst="rect">
            <a:avLst/>
          </a:prstGeom>
        </p:spPr>
        <p:txBody>
          <a:bodyPr lIns="0" tIns="0" rIns="0" bIns="0" rtlCol="0" anchor="t">
            <a:spAutoFit/>
          </a:bodyPr>
          <a:lstStyle/>
          <a:p>
            <a:pPr>
              <a:lnSpc>
                <a:spcPts val="1429"/>
              </a:lnSpc>
              <a:spcBef>
                <a:spcPct val="0"/>
              </a:spcBef>
            </a:pPr>
            <a:r>
              <a:rPr lang="en-US" sz="1429" b="1">
                <a:solidFill>
                  <a:srgbClr val="FFFFFF"/>
                </a:solidFill>
                <a:latin typeface="DM Sans Bold"/>
                <a:ea typeface="DM Sans Bold"/>
                <a:cs typeface="DM Sans Bold"/>
                <a:sym typeface="DM Sans Bold"/>
              </a:rPr>
              <a:t>Impact on Students</a:t>
            </a:r>
          </a:p>
        </p:txBody>
      </p:sp>
      <p:sp>
        <p:nvSpPr>
          <p:cNvPr id="23" name="TextBox 23"/>
          <p:cNvSpPr txBox="1"/>
          <p:nvPr/>
        </p:nvSpPr>
        <p:spPr>
          <a:xfrm>
            <a:off x="1046626" y="3030707"/>
            <a:ext cx="4497791" cy="1077411"/>
          </a:xfrm>
          <a:prstGeom prst="rect">
            <a:avLst/>
          </a:prstGeom>
        </p:spPr>
        <p:txBody>
          <a:bodyPr lIns="0" tIns="0" rIns="0" bIns="0" rtlCol="0" anchor="t">
            <a:spAutoFit/>
          </a:bodyPr>
          <a:lstStyle/>
          <a:p>
            <a:pPr>
              <a:lnSpc>
                <a:spcPts val="1669"/>
              </a:lnSpc>
            </a:pPr>
            <a:r>
              <a:rPr lang="en-US" sz="1143">
                <a:solidFill>
                  <a:srgbClr val="000000"/>
                </a:solidFill>
                <a:latin typeface="DM Sans"/>
                <a:ea typeface="DM Sans"/>
                <a:cs typeface="DM Sans"/>
                <a:sym typeface="DM Sans"/>
              </a:rPr>
              <a:t>A fully staffed classroom ensures continuity of learning from the very first bell.</a:t>
            </a:r>
          </a:p>
          <a:p>
            <a:pPr>
              <a:lnSpc>
                <a:spcPts val="1669"/>
              </a:lnSpc>
            </a:pPr>
            <a:r>
              <a:rPr lang="en-US" sz="1143">
                <a:solidFill>
                  <a:srgbClr val="000000"/>
                </a:solidFill>
                <a:latin typeface="DM Sans"/>
                <a:ea typeface="DM Sans"/>
                <a:cs typeface="DM Sans"/>
                <a:sym typeface="DM Sans"/>
              </a:rPr>
              <a:t>Students build relationships and trust with their teacher early, setting the tone for the year.</a:t>
            </a:r>
          </a:p>
          <a:p>
            <a:pPr>
              <a:lnSpc>
                <a:spcPts val="1669"/>
              </a:lnSpc>
            </a:pPr>
            <a:endParaRPr lang="en-US" sz="1143">
              <a:solidFill>
                <a:srgbClr val="000000"/>
              </a:solidFill>
              <a:latin typeface="DM Sans"/>
              <a:ea typeface="DM Sans"/>
              <a:cs typeface="DM Sans"/>
              <a:sym typeface="DM Sans"/>
            </a:endParaRPr>
          </a:p>
        </p:txBody>
      </p:sp>
      <p:sp>
        <p:nvSpPr>
          <p:cNvPr id="24" name="TextBox 24"/>
          <p:cNvSpPr txBox="1"/>
          <p:nvPr/>
        </p:nvSpPr>
        <p:spPr>
          <a:xfrm>
            <a:off x="1046626" y="5183514"/>
            <a:ext cx="4497791" cy="859402"/>
          </a:xfrm>
          <a:prstGeom prst="rect">
            <a:avLst/>
          </a:prstGeom>
        </p:spPr>
        <p:txBody>
          <a:bodyPr lIns="0" tIns="0" rIns="0" bIns="0" rtlCol="0" anchor="t">
            <a:spAutoFit/>
          </a:bodyPr>
          <a:lstStyle/>
          <a:p>
            <a:pPr>
              <a:lnSpc>
                <a:spcPts val="1669"/>
              </a:lnSpc>
            </a:pPr>
            <a:r>
              <a:rPr lang="en-US" sz="1143">
                <a:solidFill>
                  <a:srgbClr val="FFFFFF"/>
                </a:solidFill>
                <a:latin typeface="DM Sans"/>
                <a:ea typeface="DM Sans"/>
                <a:cs typeface="DM Sans"/>
                <a:sym typeface="DM Sans"/>
              </a:rPr>
              <a:t>Reduces the strain on existing staff who might otherwise cover vacancies.</a:t>
            </a:r>
          </a:p>
          <a:p>
            <a:pPr>
              <a:lnSpc>
                <a:spcPts val="1669"/>
              </a:lnSpc>
            </a:pPr>
            <a:r>
              <a:rPr lang="en-US" sz="1143">
                <a:solidFill>
                  <a:srgbClr val="FFFFFF"/>
                </a:solidFill>
                <a:latin typeface="DM Sans"/>
                <a:ea typeface="DM Sans"/>
                <a:cs typeface="DM Sans"/>
                <a:sym typeface="DM Sans"/>
              </a:rPr>
              <a:t>Supports a positive school climate by ensuring smooth operations from day one.</a:t>
            </a:r>
          </a:p>
        </p:txBody>
      </p:sp>
      <p:sp>
        <p:nvSpPr>
          <p:cNvPr id="25" name="TextBox 25"/>
          <p:cNvSpPr txBox="1"/>
          <p:nvPr/>
        </p:nvSpPr>
        <p:spPr>
          <a:xfrm>
            <a:off x="6647583" y="5177164"/>
            <a:ext cx="4497791" cy="859402"/>
          </a:xfrm>
          <a:prstGeom prst="rect">
            <a:avLst/>
          </a:prstGeom>
        </p:spPr>
        <p:txBody>
          <a:bodyPr lIns="0" tIns="0" rIns="0" bIns="0" rtlCol="0" anchor="t">
            <a:spAutoFit/>
          </a:bodyPr>
          <a:lstStyle/>
          <a:p>
            <a:pPr>
              <a:lnSpc>
                <a:spcPts val="1669"/>
              </a:lnSpc>
            </a:pPr>
            <a:r>
              <a:rPr lang="en-US" sz="1143">
                <a:solidFill>
                  <a:srgbClr val="000000"/>
                </a:solidFill>
                <a:latin typeface="DM Sans"/>
                <a:ea typeface="DM Sans"/>
                <a:cs typeface="DM Sans"/>
                <a:sym typeface="DM Sans"/>
              </a:rPr>
              <a:t>Proactive Recruitment: Hiring begins early to secure the best talent.</a:t>
            </a:r>
          </a:p>
          <a:p>
            <a:pPr>
              <a:lnSpc>
                <a:spcPts val="1669"/>
              </a:lnSpc>
            </a:pPr>
            <a:r>
              <a:rPr lang="en-US" sz="1143">
                <a:solidFill>
                  <a:srgbClr val="000000"/>
                </a:solidFill>
                <a:latin typeface="DM Sans"/>
                <a:ea typeface="DM Sans"/>
                <a:cs typeface="DM Sans"/>
                <a:sym typeface="DM Sans"/>
              </a:rPr>
              <a:t>Retention Strategies: Competitive benefits, mentorship programs, and professional growth.</a:t>
            </a:r>
          </a:p>
        </p:txBody>
      </p:sp>
      <p:sp>
        <p:nvSpPr>
          <p:cNvPr id="26" name="TextBox 26"/>
          <p:cNvSpPr txBox="1"/>
          <p:nvPr/>
        </p:nvSpPr>
        <p:spPr>
          <a:xfrm>
            <a:off x="6647584" y="3030707"/>
            <a:ext cx="4588385" cy="1077411"/>
          </a:xfrm>
          <a:prstGeom prst="rect">
            <a:avLst/>
          </a:prstGeom>
        </p:spPr>
        <p:txBody>
          <a:bodyPr lIns="0" tIns="0" rIns="0" bIns="0" rtlCol="0" anchor="t">
            <a:spAutoFit/>
          </a:bodyPr>
          <a:lstStyle/>
          <a:p>
            <a:pPr>
              <a:lnSpc>
                <a:spcPts val="1669"/>
              </a:lnSpc>
            </a:pPr>
            <a:r>
              <a:rPr lang="en-US" sz="1143">
                <a:solidFill>
                  <a:srgbClr val="FFFFFF"/>
                </a:solidFill>
                <a:latin typeface="DM Sans"/>
                <a:ea typeface="DM Sans"/>
                <a:cs typeface="DM Sans"/>
                <a:sym typeface="DM Sans"/>
              </a:rPr>
              <a:t>Academic Growth: Students engage in consistent, high-quality instruction without delays.</a:t>
            </a:r>
          </a:p>
          <a:p>
            <a:pPr>
              <a:lnSpc>
                <a:spcPts val="1669"/>
              </a:lnSpc>
            </a:pPr>
            <a:r>
              <a:rPr lang="en-US" sz="1143">
                <a:solidFill>
                  <a:srgbClr val="FFFFFF"/>
                </a:solidFill>
                <a:latin typeface="DM Sans"/>
                <a:ea typeface="DM Sans"/>
                <a:cs typeface="DM Sans"/>
                <a:sym typeface="DM Sans"/>
              </a:rPr>
              <a:t>Social-Emotional Wellbeing: Stability in the classroom fosters belonging and reduces anxiety.</a:t>
            </a:r>
          </a:p>
          <a:p>
            <a:pPr>
              <a:lnSpc>
                <a:spcPts val="1669"/>
              </a:lnSpc>
            </a:pPr>
            <a:endParaRPr lang="en-US" sz="1143">
              <a:solidFill>
                <a:srgbClr val="FFFFFF"/>
              </a:solidFill>
              <a:latin typeface="DM Sans"/>
              <a:ea typeface="DM Sans"/>
              <a:cs typeface="DM Sans"/>
              <a:sym typeface="DM Sans"/>
            </a:endParaRPr>
          </a:p>
        </p:txBody>
      </p:sp>
      <p:sp>
        <p:nvSpPr>
          <p:cNvPr id="27" name="Freeform 27"/>
          <p:cNvSpPr/>
          <p:nvPr/>
        </p:nvSpPr>
        <p:spPr>
          <a:xfrm rot="2851512">
            <a:off x="9616894" y="-2847676"/>
            <a:ext cx="4419739" cy="4419739"/>
          </a:xfrm>
          <a:custGeom>
            <a:avLst/>
            <a:gdLst/>
            <a:ahLst/>
            <a:cxnLst/>
            <a:rect l="l" t="t" r="r" b="b"/>
            <a:pathLst>
              <a:path w="6629609" h="6629609">
                <a:moveTo>
                  <a:pt x="0" y="0"/>
                </a:moveTo>
                <a:lnTo>
                  <a:pt x="6629609" y="0"/>
                </a:lnTo>
                <a:lnTo>
                  <a:pt x="6629609" y="6629609"/>
                </a:lnTo>
                <a:lnTo>
                  <a:pt x="0" y="6629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8" name="Freeform 28"/>
          <p:cNvSpPr/>
          <p:nvPr/>
        </p:nvSpPr>
        <p:spPr>
          <a:xfrm rot="2851512">
            <a:off x="-1672392" y="-2847676"/>
            <a:ext cx="4419739" cy="4419739"/>
          </a:xfrm>
          <a:custGeom>
            <a:avLst/>
            <a:gdLst/>
            <a:ahLst/>
            <a:cxnLst/>
            <a:rect l="l" t="t" r="r" b="b"/>
            <a:pathLst>
              <a:path w="6629609" h="6629609">
                <a:moveTo>
                  <a:pt x="0" y="0"/>
                </a:moveTo>
                <a:lnTo>
                  <a:pt x="6629610" y="0"/>
                </a:lnTo>
                <a:lnTo>
                  <a:pt x="6629610" y="6629609"/>
                </a:lnTo>
                <a:lnTo>
                  <a:pt x="0" y="6629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7873" y="-199656"/>
            <a:ext cx="12867745" cy="4641083"/>
            <a:chOff x="0" y="0"/>
            <a:chExt cx="5083554" cy="1833514"/>
          </a:xfrm>
        </p:grpSpPr>
        <p:sp>
          <p:nvSpPr>
            <p:cNvPr id="3" name="Freeform 3"/>
            <p:cNvSpPr/>
            <p:nvPr/>
          </p:nvSpPr>
          <p:spPr>
            <a:xfrm>
              <a:off x="0" y="0"/>
              <a:ext cx="5083554" cy="1833514"/>
            </a:xfrm>
            <a:custGeom>
              <a:avLst/>
              <a:gdLst/>
              <a:ahLst/>
              <a:cxnLst/>
              <a:rect l="l" t="t" r="r" b="b"/>
              <a:pathLst>
                <a:path w="5083554" h="1833514">
                  <a:moveTo>
                    <a:pt x="0" y="0"/>
                  </a:moveTo>
                  <a:lnTo>
                    <a:pt x="5083554" y="0"/>
                  </a:lnTo>
                  <a:lnTo>
                    <a:pt x="5083554" y="1833514"/>
                  </a:lnTo>
                  <a:lnTo>
                    <a:pt x="0" y="1833514"/>
                  </a:lnTo>
                  <a:close/>
                </a:path>
              </a:pathLst>
            </a:custGeom>
            <a:gradFill rotWithShape="1">
              <a:gsLst>
                <a:gs pos="0">
                  <a:srgbClr val="F1611C">
                    <a:alpha val="100000"/>
                  </a:srgbClr>
                </a:gs>
                <a:gs pos="100000">
                  <a:srgbClr val="FDC830">
                    <a:alpha val="100000"/>
                  </a:srgbClr>
                </a:gs>
              </a:gsLst>
              <a:lin ang="0"/>
            </a:gradFill>
          </p:spPr>
          <p:txBody>
            <a:bodyPr/>
            <a:lstStyle/>
            <a:p>
              <a:endParaRPr lang="en-US" sz="1200"/>
            </a:p>
          </p:txBody>
        </p:sp>
        <p:sp>
          <p:nvSpPr>
            <p:cNvPr id="4" name="TextBox 4"/>
            <p:cNvSpPr txBox="1"/>
            <p:nvPr/>
          </p:nvSpPr>
          <p:spPr>
            <a:xfrm>
              <a:off x="0" y="47625"/>
              <a:ext cx="5083554" cy="1785889"/>
            </a:xfrm>
            <a:prstGeom prst="rect">
              <a:avLst/>
            </a:prstGeom>
          </p:spPr>
          <p:txBody>
            <a:bodyPr lIns="33867" tIns="33867" rIns="33867" bIns="33867" rtlCol="0" anchor="ctr"/>
            <a:lstStyle/>
            <a:p>
              <a:pPr algn="ctr">
                <a:lnSpc>
                  <a:spcPts val="1645"/>
                </a:lnSpc>
              </a:pPr>
              <a:endParaRPr sz="1200"/>
            </a:p>
          </p:txBody>
        </p:sp>
      </p:grpSp>
      <p:grpSp>
        <p:nvGrpSpPr>
          <p:cNvPr id="5" name="Group 5"/>
          <p:cNvGrpSpPr/>
          <p:nvPr/>
        </p:nvGrpSpPr>
        <p:grpSpPr>
          <a:xfrm>
            <a:off x="0" y="1"/>
            <a:ext cx="12192000" cy="4285411"/>
            <a:chOff x="0" y="0"/>
            <a:chExt cx="24384000" cy="8570823"/>
          </a:xfrm>
        </p:grpSpPr>
        <p:pic>
          <p:nvPicPr>
            <p:cNvPr id="6" name="Picture 6"/>
            <p:cNvPicPr>
              <a:picLocks noChangeAspect="1"/>
            </p:cNvPicPr>
            <p:nvPr/>
          </p:nvPicPr>
          <p:blipFill>
            <a:blip r:embed="rId2">
              <a:alphaModFix amt="14000"/>
            </a:blip>
            <a:srcRect l="17984" t="17742" b="30431"/>
            <a:stretch>
              <a:fillRect/>
            </a:stretch>
          </p:blipFill>
          <p:spPr>
            <a:xfrm>
              <a:off x="0" y="0"/>
              <a:ext cx="24384000" cy="8570823"/>
            </a:xfrm>
            <a:prstGeom prst="rect">
              <a:avLst/>
            </a:prstGeom>
          </p:spPr>
        </p:pic>
      </p:grpSp>
      <p:grpSp>
        <p:nvGrpSpPr>
          <p:cNvPr id="7" name="Group 7"/>
          <p:cNvGrpSpPr/>
          <p:nvPr/>
        </p:nvGrpSpPr>
        <p:grpSpPr>
          <a:xfrm>
            <a:off x="4317336" y="1830906"/>
            <a:ext cx="3566333" cy="415338"/>
            <a:chOff x="0" y="0"/>
            <a:chExt cx="1695698" cy="197482"/>
          </a:xfrm>
        </p:grpSpPr>
        <p:sp>
          <p:nvSpPr>
            <p:cNvPr id="8" name="Freeform 8"/>
            <p:cNvSpPr/>
            <p:nvPr/>
          </p:nvSpPr>
          <p:spPr>
            <a:xfrm>
              <a:off x="0" y="0"/>
              <a:ext cx="1695698" cy="197482"/>
            </a:xfrm>
            <a:custGeom>
              <a:avLst/>
              <a:gdLst/>
              <a:ahLst/>
              <a:cxnLst/>
              <a:rect l="l" t="t" r="r" b="b"/>
              <a:pathLst>
                <a:path w="1695698" h="197482">
                  <a:moveTo>
                    <a:pt x="98741" y="0"/>
                  </a:moveTo>
                  <a:lnTo>
                    <a:pt x="1596957" y="0"/>
                  </a:lnTo>
                  <a:cubicBezTo>
                    <a:pt x="1651490" y="0"/>
                    <a:pt x="1695698" y="44208"/>
                    <a:pt x="1695698" y="98741"/>
                  </a:cubicBezTo>
                  <a:lnTo>
                    <a:pt x="1695698" y="98741"/>
                  </a:lnTo>
                  <a:cubicBezTo>
                    <a:pt x="1695698" y="153274"/>
                    <a:pt x="1651490" y="197482"/>
                    <a:pt x="1596957" y="197482"/>
                  </a:cubicBezTo>
                  <a:lnTo>
                    <a:pt x="98741" y="197482"/>
                  </a:lnTo>
                  <a:cubicBezTo>
                    <a:pt x="44208" y="197482"/>
                    <a:pt x="0" y="153274"/>
                    <a:pt x="0" y="98741"/>
                  </a:cubicBezTo>
                  <a:lnTo>
                    <a:pt x="0" y="98741"/>
                  </a:lnTo>
                  <a:cubicBezTo>
                    <a:pt x="0" y="44208"/>
                    <a:pt x="44208" y="0"/>
                    <a:pt x="98741" y="0"/>
                  </a:cubicBezTo>
                  <a:close/>
                </a:path>
              </a:pathLst>
            </a:custGeom>
            <a:solidFill>
              <a:srgbClr val="FFFFFF"/>
            </a:solidFill>
          </p:spPr>
          <p:txBody>
            <a:bodyPr/>
            <a:lstStyle/>
            <a:p>
              <a:endParaRPr lang="en-US" sz="1200"/>
            </a:p>
          </p:txBody>
        </p:sp>
        <p:sp>
          <p:nvSpPr>
            <p:cNvPr id="9" name="TextBox 9"/>
            <p:cNvSpPr txBox="1"/>
            <p:nvPr/>
          </p:nvSpPr>
          <p:spPr>
            <a:xfrm>
              <a:off x="0" y="47625"/>
              <a:ext cx="1695698" cy="149857"/>
            </a:xfrm>
            <a:prstGeom prst="rect">
              <a:avLst/>
            </a:prstGeom>
          </p:spPr>
          <p:txBody>
            <a:bodyPr lIns="33867" tIns="33867" rIns="33867" bIns="33867" rtlCol="0" anchor="ctr"/>
            <a:lstStyle/>
            <a:p>
              <a:pPr algn="ctr">
                <a:lnSpc>
                  <a:spcPts val="1645"/>
                </a:lnSpc>
              </a:pPr>
              <a:endParaRPr sz="1200"/>
            </a:p>
          </p:txBody>
        </p:sp>
      </p:grpSp>
      <p:grpSp>
        <p:nvGrpSpPr>
          <p:cNvPr id="10" name="Group 10"/>
          <p:cNvGrpSpPr/>
          <p:nvPr/>
        </p:nvGrpSpPr>
        <p:grpSpPr>
          <a:xfrm>
            <a:off x="1247420" y="3260575"/>
            <a:ext cx="1842555" cy="18425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1611C">
                    <a:alpha val="100000"/>
                  </a:srgbClr>
                </a:gs>
                <a:gs pos="100000">
                  <a:srgbClr val="FDC830">
                    <a:alpha val="100000"/>
                  </a:srgbClr>
                </a:gs>
              </a:gsLst>
              <a:lin ang="0"/>
            </a:gradFill>
            <a:ln w="123825" cap="sq">
              <a:solidFill>
                <a:srgbClr val="FFFFFF"/>
              </a:solidFill>
              <a:prstDash val="solid"/>
              <a:miter/>
            </a:ln>
          </p:spPr>
          <p:txBody>
            <a:bodyPr/>
            <a:lstStyle/>
            <a:p>
              <a:endParaRPr lang="en-US" sz="1200"/>
            </a:p>
          </p:txBody>
        </p:sp>
        <p:sp>
          <p:nvSpPr>
            <p:cNvPr id="12" name="TextBox 12"/>
            <p:cNvSpPr txBox="1"/>
            <p:nvPr/>
          </p:nvSpPr>
          <p:spPr>
            <a:xfrm>
              <a:off x="76200" y="123825"/>
              <a:ext cx="660400" cy="612775"/>
            </a:xfrm>
            <a:prstGeom prst="rect">
              <a:avLst/>
            </a:prstGeom>
          </p:spPr>
          <p:txBody>
            <a:bodyPr lIns="33867" tIns="33867" rIns="33867" bIns="33867" rtlCol="0" anchor="ctr"/>
            <a:lstStyle/>
            <a:p>
              <a:pPr algn="ctr">
                <a:lnSpc>
                  <a:spcPts val="1645"/>
                </a:lnSpc>
              </a:pPr>
              <a:endParaRPr sz="1200"/>
            </a:p>
          </p:txBody>
        </p:sp>
      </p:grpSp>
      <p:grpSp>
        <p:nvGrpSpPr>
          <p:cNvPr id="13" name="Group 13"/>
          <p:cNvGrpSpPr/>
          <p:nvPr/>
        </p:nvGrpSpPr>
        <p:grpSpPr>
          <a:xfrm>
            <a:off x="5174723" y="3260575"/>
            <a:ext cx="1842555" cy="18425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1611C">
                    <a:alpha val="100000"/>
                  </a:srgbClr>
                </a:gs>
                <a:gs pos="100000">
                  <a:srgbClr val="FDC830">
                    <a:alpha val="100000"/>
                  </a:srgbClr>
                </a:gs>
              </a:gsLst>
              <a:lin ang="0"/>
            </a:gradFill>
            <a:ln w="123825" cap="sq">
              <a:solidFill>
                <a:srgbClr val="FFFFFF"/>
              </a:solidFill>
              <a:prstDash val="solid"/>
              <a:miter/>
            </a:ln>
          </p:spPr>
          <p:txBody>
            <a:bodyPr/>
            <a:lstStyle/>
            <a:p>
              <a:endParaRPr lang="en-US" sz="1200"/>
            </a:p>
          </p:txBody>
        </p:sp>
        <p:sp>
          <p:nvSpPr>
            <p:cNvPr id="15" name="TextBox 15"/>
            <p:cNvSpPr txBox="1"/>
            <p:nvPr/>
          </p:nvSpPr>
          <p:spPr>
            <a:xfrm>
              <a:off x="76200" y="123825"/>
              <a:ext cx="660400" cy="612775"/>
            </a:xfrm>
            <a:prstGeom prst="rect">
              <a:avLst/>
            </a:prstGeom>
          </p:spPr>
          <p:txBody>
            <a:bodyPr lIns="33867" tIns="33867" rIns="33867" bIns="33867" rtlCol="0" anchor="ctr"/>
            <a:lstStyle/>
            <a:p>
              <a:pPr algn="ctr">
                <a:lnSpc>
                  <a:spcPts val="1645"/>
                </a:lnSpc>
              </a:pPr>
              <a:endParaRPr sz="1200"/>
            </a:p>
          </p:txBody>
        </p:sp>
      </p:grpSp>
      <p:grpSp>
        <p:nvGrpSpPr>
          <p:cNvPr id="16" name="Group 16"/>
          <p:cNvGrpSpPr/>
          <p:nvPr/>
        </p:nvGrpSpPr>
        <p:grpSpPr>
          <a:xfrm>
            <a:off x="9102025" y="3260575"/>
            <a:ext cx="1842555" cy="184255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1611C">
                    <a:alpha val="100000"/>
                  </a:srgbClr>
                </a:gs>
                <a:gs pos="100000">
                  <a:srgbClr val="FDC830">
                    <a:alpha val="100000"/>
                  </a:srgbClr>
                </a:gs>
              </a:gsLst>
              <a:lin ang="0"/>
            </a:gradFill>
            <a:ln w="123825" cap="sq">
              <a:solidFill>
                <a:srgbClr val="FFFFFF"/>
              </a:solidFill>
              <a:prstDash val="solid"/>
              <a:miter/>
            </a:ln>
          </p:spPr>
          <p:txBody>
            <a:bodyPr/>
            <a:lstStyle/>
            <a:p>
              <a:endParaRPr lang="en-US" sz="1200"/>
            </a:p>
          </p:txBody>
        </p:sp>
        <p:sp>
          <p:nvSpPr>
            <p:cNvPr id="18" name="TextBox 18"/>
            <p:cNvSpPr txBox="1"/>
            <p:nvPr/>
          </p:nvSpPr>
          <p:spPr>
            <a:xfrm>
              <a:off x="76200" y="123825"/>
              <a:ext cx="660400" cy="612775"/>
            </a:xfrm>
            <a:prstGeom prst="rect">
              <a:avLst/>
            </a:prstGeom>
          </p:spPr>
          <p:txBody>
            <a:bodyPr lIns="33867" tIns="33867" rIns="33867" bIns="33867" rtlCol="0" anchor="ctr"/>
            <a:lstStyle/>
            <a:p>
              <a:pPr algn="ctr">
                <a:lnSpc>
                  <a:spcPts val="1645"/>
                </a:lnSpc>
              </a:pPr>
              <a:endParaRPr sz="1200"/>
            </a:p>
          </p:txBody>
        </p:sp>
      </p:grpSp>
      <p:sp>
        <p:nvSpPr>
          <p:cNvPr id="19" name="Freeform 19"/>
          <p:cNvSpPr/>
          <p:nvPr/>
        </p:nvSpPr>
        <p:spPr>
          <a:xfrm>
            <a:off x="1753162" y="3689366"/>
            <a:ext cx="831071" cy="984973"/>
          </a:xfrm>
          <a:custGeom>
            <a:avLst/>
            <a:gdLst/>
            <a:ahLst/>
            <a:cxnLst/>
            <a:rect l="l" t="t" r="r" b="b"/>
            <a:pathLst>
              <a:path w="1246606" h="1477459">
                <a:moveTo>
                  <a:pt x="0" y="0"/>
                </a:moveTo>
                <a:lnTo>
                  <a:pt x="1246606" y="0"/>
                </a:lnTo>
                <a:lnTo>
                  <a:pt x="1246606" y="1477459"/>
                </a:lnTo>
                <a:lnTo>
                  <a:pt x="0" y="14774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0" name="Freeform 20"/>
          <p:cNvSpPr/>
          <p:nvPr/>
        </p:nvSpPr>
        <p:spPr>
          <a:xfrm>
            <a:off x="5602097" y="3608379"/>
            <a:ext cx="987807" cy="1146947"/>
          </a:xfrm>
          <a:custGeom>
            <a:avLst/>
            <a:gdLst/>
            <a:ahLst/>
            <a:cxnLst/>
            <a:rect l="l" t="t" r="r" b="b"/>
            <a:pathLst>
              <a:path w="1481711" h="1720420">
                <a:moveTo>
                  <a:pt x="0" y="0"/>
                </a:moveTo>
                <a:lnTo>
                  <a:pt x="1481712" y="0"/>
                </a:lnTo>
                <a:lnTo>
                  <a:pt x="1481712" y="1720420"/>
                </a:lnTo>
                <a:lnTo>
                  <a:pt x="0" y="1720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1" name="Freeform 21"/>
          <p:cNvSpPr/>
          <p:nvPr/>
        </p:nvSpPr>
        <p:spPr>
          <a:xfrm>
            <a:off x="9446485" y="3608379"/>
            <a:ext cx="1153635" cy="1153635"/>
          </a:xfrm>
          <a:custGeom>
            <a:avLst/>
            <a:gdLst/>
            <a:ahLst/>
            <a:cxnLst/>
            <a:rect l="l" t="t" r="r" b="b"/>
            <a:pathLst>
              <a:path w="1730452" h="1730452">
                <a:moveTo>
                  <a:pt x="0" y="0"/>
                </a:moveTo>
                <a:lnTo>
                  <a:pt x="1730452" y="0"/>
                </a:lnTo>
                <a:lnTo>
                  <a:pt x="1730452" y="1730452"/>
                </a:lnTo>
                <a:lnTo>
                  <a:pt x="0" y="1730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2" name="TextBox 22"/>
          <p:cNvSpPr txBox="1"/>
          <p:nvPr/>
        </p:nvSpPr>
        <p:spPr>
          <a:xfrm>
            <a:off x="4415548" y="1938525"/>
            <a:ext cx="3369908" cy="222305"/>
          </a:xfrm>
          <a:prstGeom prst="rect">
            <a:avLst/>
          </a:prstGeom>
        </p:spPr>
        <p:txBody>
          <a:bodyPr lIns="0" tIns="0" rIns="0" bIns="0" rtlCol="0" anchor="t">
            <a:spAutoFit/>
          </a:bodyPr>
          <a:lstStyle/>
          <a:p>
            <a:pPr algn="ctr">
              <a:lnSpc>
                <a:spcPts val="1737"/>
              </a:lnSpc>
              <a:spcBef>
                <a:spcPct val="0"/>
              </a:spcBef>
            </a:pPr>
            <a:r>
              <a:rPr lang="en-US" sz="1737" b="1">
                <a:solidFill>
                  <a:srgbClr val="000000"/>
                </a:solidFill>
                <a:latin typeface="DM Sans Bold"/>
                <a:ea typeface="DM Sans Bold"/>
                <a:cs typeface="DM Sans Bold"/>
                <a:sym typeface="DM Sans Bold"/>
              </a:rPr>
              <a:t>2022-2024</a:t>
            </a:r>
          </a:p>
        </p:txBody>
      </p:sp>
      <p:sp>
        <p:nvSpPr>
          <p:cNvPr id="23" name="TextBox 23"/>
          <p:cNvSpPr txBox="1"/>
          <p:nvPr/>
        </p:nvSpPr>
        <p:spPr>
          <a:xfrm>
            <a:off x="2593237" y="592573"/>
            <a:ext cx="7014531" cy="1047851"/>
          </a:xfrm>
          <a:prstGeom prst="rect">
            <a:avLst/>
          </a:prstGeom>
        </p:spPr>
        <p:txBody>
          <a:bodyPr lIns="0" tIns="0" rIns="0" bIns="0" rtlCol="0" anchor="t">
            <a:spAutoFit/>
          </a:bodyPr>
          <a:lstStyle/>
          <a:p>
            <a:pPr algn="ctr">
              <a:lnSpc>
                <a:spcPts val="3994"/>
              </a:lnSpc>
            </a:pPr>
            <a:r>
              <a:rPr lang="en-US" sz="3994">
                <a:solidFill>
                  <a:srgbClr val="FFFFFF"/>
                </a:solidFill>
                <a:latin typeface="DM Serif Display"/>
                <a:ea typeface="DM Serif Display"/>
                <a:cs typeface="DM Serif Display"/>
                <a:sym typeface="DM Serif Display"/>
              </a:rPr>
              <a:t>Orange Public Schools</a:t>
            </a:r>
          </a:p>
          <a:p>
            <a:pPr algn="ctr">
              <a:lnSpc>
                <a:spcPts val="3994"/>
              </a:lnSpc>
              <a:spcBef>
                <a:spcPct val="0"/>
              </a:spcBef>
            </a:pPr>
            <a:r>
              <a:rPr lang="en-US" sz="3994">
                <a:solidFill>
                  <a:srgbClr val="FFFFFF"/>
                </a:solidFill>
                <a:latin typeface="DM Serif Display"/>
                <a:ea typeface="DM Serif Display"/>
                <a:cs typeface="DM Serif Display"/>
                <a:sym typeface="DM Serif Display"/>
              </a:rPr>
              <a:t>Instructional Vacancies</a:t>
            </a:r>
          </a:p>
        </p:txBody>
      </p:sp>
      <p:sp>
        <p:nvSpPr>
          <p:cNvPr id="24" name="TextBox 24"/>
          <p:cNvSpPr txBox="1"/>
          <p:nvPr/>
        </p:nvSpPr>
        <p:spPr>
          <a:xfrm>
            <a:off x="1138757" y="5640839"/>
            <a:ext cx="2059881" cy="668196"/>
          </a:xfrm>
          <a:prstGeom prst="rect">
            <a:avLst/>
          </a:prstGeom>
        </p:spPr>
        <p:txBody>
          <a:bodyPr lIns="0" tIns="0" rIns="0" bIns="0" rtlCol="0" anchor="t">
            <a:spAutoFit/>
          </a:bodyPr>
          <a:lstStyle/>
          <a:p>
            <a:pPr algn="ctr">
              <a:lnSpc>
                <a:spcPts val="5548"/>
              </a:lnSpc>
            </a:pPr>
            <a:r>
              <a:rPr lang="en-US" sz="3800">
                <a:solidFill>
                  <a:srgbClr val="000000"/>
                </a:solidFill>
                <a:latin typeface="DM Sans"/>
                <a:ea typeface="DM Sans"/>
                <a:cs typeface="DM Sans"/>
                <a:sym typeface="DM Sans"/>
              </a:rPr>
              <a:t>47</a:t>
            </a:r>
          </a:p>
        </p:txBody>
      </p:sp>
      <p:sp>
        <p:nvSpPr>
          <p:cNvPr id="25" name="TextBox 25"/>
          <p:cNvSpPr txBox="1"/>
          <p:nvPr/>
        </p:nvSpPr>
        <p:spPr>
          <a:xfrm>
            <a:off x="453552" y="5126956"/>
            <a:ext cx="3430291" cy="262188"/>
          </a:xfrm>
          <a:prstGeom prst="rect">
            <a:avLst/>
          </a:prstGeom>
        </p:spPr>
        <p:txBody>
          <a:bodyPr lIns="0" tIns="0" rIns="0" bIns="0" rtlCol="0" anchor="t">
            <a:spAutoFit/>
          </a:bodyPr>
          <a:lstStyle/>
          <a:p>
            <a:pPr algn="ctr">
              <a:lnSpc>
                <a:spcPts val="2183"/>
              </a:lnSpc>
            </a:pPr>
            <a:r>
              <a:rPr lang="en-US" sz="1495" b="1">
                <a:solidFill>
                  <a:srgbClr val="000000"/>
                </a:solidFill>
                <a:latin typeface="DM Sans Bold"/>
                <a:ea typeface="DM Sans Bold"/>
                <a:cs typeface="DM Sans Bold"/>
                <a:sym typeface="DM Sans Bold"/>
              </a:rPr>
              <a:t>Opening of the 2022-23 School Year</a:t>
            </a:r>
          </a:p>
        </p:txBody>
      </p:sp>
      <p:sp>
        <p:nvSpPr>
          <p:cNvPr id="26" name="TextBox 26"/>
          <p:cNvSpPr txBox="1"/>
          <p:nvPr/>
        </p:nvSpPr>
        <p:spPr>
          <a:xfrm>
            <a:off x="4380855" y="5126956"/>
            <a:ext cx="3430291" cy="262188"/>
          </a:xfrm>
          <a:prstGeom prst="rect">
            <a:avLst/>
          </a:prstGeom>
        </p:spPr>
        <p:txBody>
          <a:bodyPr lIns="0" tIns="0" rIns="0" bIns="0" rtlCol="0" anchor="t">
            <a:spAutoFit/>
          </a:bodyPr>
          <a:lstStyle/>
          <a:p>
            <a:pPr algn="ctr">
              <a:lnSpc>
                <a:spcPts val="2183"/>
              </a:lnSpc>
            </a:pPr>
            <a:r>
              <a:rPr lang="en-US" sz="1495" b="1">
                <a:solidFill>
                  <a:srgbClr val="000000"/>
                </a:solidFill>
                <a:latin typeface="DM Sans Bold"/>
                <a:ea typeface="DM Sans Bold"/>
                <a:cs typeface="DM Sans Bold"/>
                <a:sym typeface="DM Sans Bold"/>
              </a:rPr>
              <a:t>Opening of the 2023-24 School Year</a:t>
            </a:r>
          </a:p>
        </p:txBody>
      </p:sp>
      <p:sp>
        <p:nvSpPr>
          <p:cNvPr id="27" name="TextBox 27"/>
          <p:cNvSpPr txBox="1"/>
          <p:nvPr/>
        </p:nvSpPr>
        <p:spPr>
          <a:xfrm>
            <a:off x="8308157" y="5126956"/>
            <a:ext cx="3430291" cy="262188"/>
          </a:xfrm>
          <a:prstGeom prst="rect">
            <a:avLst/>
          </a:prstGeom>
        </p:spPr>
        <p:txBody>
          <a:bodyPr lIns="0" tIns="0" rIns="0" bIns="0" rtlCol="0" anchor="t">
            <a:spAutoFit/>
          </a:bodyPr>
          <a:lstStyle/>
          <a:p>
            <a:pPr algn="ctr">
              <a:lnSpc>
                <a:spcPts val="2183"/>
              </a:lnSpc>
            </a:pPr>
            <a:r>
              <a:rPr lang="en-US" sz="1495" b="1">
                <a:solidFill>
                  <a:srgbClr val="000000"/>
                </a:solidFill>
                <a:latin typeface="DM Sans Bold"/>
                <a:ea typeface="DM Sans Bold"/>
                <a:cs typeface="DM Sans Bold"/>
                <a:sym typeface="DM Sans Bold"/>
              </a:rPr>
              <a:t>Opening of the 2024-25 School Year</a:t>
            </a:r>
          </a:p>
        </p:txBody>
      </p:sp>
      <p:sp>
        <p:nvSpPr>
          <p:cNvPr id="28" name="TextBox 28"/>
          <p:cNvSpPr txBox="1"/>
          <p:nvPr/>
        </p:nvSpPr>
        <p:spPr>
          <a:xfrm>
            <a:off x="5070562" y="5559411"/>
            <a:ext cx="2059881" cy="668196"/>
          </a:xfrm>
          <a:prstGeom prst="rect">
            <a:avLst/>
          </a:prstGeom>
        </p:spPr>
        <p:txBody>
          <a:bodyPr lIns="0" tIns="0" rIns="0" bIns="0" rtlCol="0" anchor="t">
            <a:spAutoFit/>
          </a:bodyPr>
          <a:lstStyle/>
          <a:p>
            <a:pPr algn="ctr">
              <a:lnSpc>
                <a:spcPts val="5548"/>
              </a:lnSpc>
            </a:pPr>
            <a:r>
              <a:rPr lang="en-US" sz="3800">
                <a:solidFill>
                  <a:srgbClr val="000000"/>
                </a:solidFill>
                <a:latin typeface="DM Sans"/>
                <a:ea typeface="DM Sans"/>
                <a:cs typeface="DM Sans"/>
                <a:sym typeface="DM Sans"/>
              </a:rPr>
              <a:t>44</a:t>
            </a:r>
          </a:p>
        </p:txBody>
      </p:sp>
      <p:sp>
        <p:nvSpPr>
          <p:cNvPr id="29" name="TextBox 29"/>
          <p:cNvSpPr txBox="1"/>
          <p:nvPr/>
        </p:nvSpPr>
        <p:spPr>
          <a:xfrm>
            <a:off x="8993363" y="5559411"/>
            <a:ext cx="2059881" cy="668196"/>
          </a:xfrm>
          <a:prstGeom prst="rect">
            <a:avLst/>
          </a:prstGeom>
        </p:spPr>
        <p:txBody>
          <a:bodyPr lIns="0" tIns="0" rIns="0" bIns="0" rtlCol="0" anchor="t">
            <a:spAutoFit/>
          </a:bodyPr>
          <a:lstStyle/>
          <a:p>
            <a:pPr algn="ctr">
              <a:lnSpc>
                <a:spcPts val="5548"/>
              </a:lnSpc>
            </a:pPr>
            <a:r>
              <a:rPr lang="en-US" sz="3800">
                <a:solidFill>
                  <a:srgbClr val="000000"/>
                </a:solidFill>
                <a:latin typeface="DM Sans"/>
                <a:ea typeface="DM Sans"/>
                <a:cs typeface="DM Sans"/>
                <a:sym typeface="DM Sans"/>
              </a:rPr>
              <a:t>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2878" y="-99687"/>
            <a:ext cx="6914847" cy="7359953"/>
            <a:chOff x="0" y="0"/>
            <a:chExt cx="2731792" cy="2907636"/>
          </a:xfrm>
        </p:grpSpPr>
        <p:sp>
          <p:nvSpPr>
            <p:cNvPr id="3" name="Freeform 3"/>
            <p:cNvSpPr/>
            <p:nvPr/>
          </p:nvSpPr>
          <p:spPr>
            <a:xfrm>
              <a:off x="0" y="0"/>
              <a:ext cx="2731792" cy="2907636"/>
            </a:xfrm>
            <a:custGeom>
              <a:avLst/>
              <a:gdLst/>
              <a:ahLst/>
              <a:cxnLst/>
              <a:rect l="l" t="t" r="r" b="b"/>
              <a:pathLst>
                <a:path w="2731792" h="2907636">
                  <a:moveTo>
                    <a:pt x="0" y="0"/>
                  </a:moveTo>
                  <a:lnTo>
                    <a:pt x="2731792" y="0"/>
                  </a:lnTo>
                  <a:lnTo>
                    <a:pt x="2731792" y="2907636"/>
                  </a:lnTo>
                  <a:lnTo>
                    <a:pt x="0" y="2907636"/>
                  </a:lnTo>
                  <a:close/>
                </a:path>
              </a:pathLst>
            </a:custGeom>
            <a:solidFill>
              <a:srgbClr val="FDEDE5"/>
            </a:solidFill>
          </p:spPr>
          <p:txBody>
            <a:bodyPr/>
            <a:lstStyle/>
            <a:p>
              <a:endParaRPr lang="en-US" sz="1200"/>
            </a:p>
          </p:txBody>
        </p:sp>
        <p:sp>
          <p:nvSpPr>
            <p:cNvPr id="4" name="TextBox 4"/>
            <p:cNvSpPr txBox="1"/>
            <p:nvPr/>
          </p:nvSpPr>
          <p:spPr>
            <a:xfrm>
              <a:off x="0" y="47625"/>
              <a:ext cx="2731792" cy="2860011"/>
            </a:xfrm>
            <a:prstGeom prst="rect">
              <a:avLst/>
            </a:prstGeom>
          </p:spPr>
          <p:txBody>
            <a:bodyPr lIns="33867" tIns="33867" rIns="33867" bIns="33867" rtlCol="0" anchor="ctr"/>
            <a:lstStyle/>
            <a:p>
              <a:pPr algn="ctr">
                <a:lnSpc>
                  <a:spcPts val="1645"/>
                </a:lnSpc>
              </a:pPr>
              <a:endParaRPr sz="1200"/>
            </a:p>
          </p:txBody>
        </p:sp>
      </p:grpSp>
      <p:grpSp>
        <p:nvGrpSpPr>
          <p:cNvPr id="5" name="Group 5"/>
          <p:cNvGrpSpPr/>
          <p:nvPr/>
        </p:nvGrpSpPr>
        <p:grpSpPr>
          <a:xfrm>
            <a:off x="-218292" y="246902"/>
            <a:ext cx="6364197" cy="636419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1611C">
                    <a:alpha val="100000"/>
                  </a:srgbClr>
                </a:gs>
                <a:gs pos="100000">
                  <a:srgbClr val="FDC830">
                    <a:alpha val="100000"/>
                  </a:srgbClr>
                </a:gs>
              </a:gsLst>
              <a:lin ang="0"/>
            </a:gradFill>
          </p:spPr>
          <p:txBody>
            <a:bodyPr/>
            <a:lstStyle/>
            <a:p>
              <a:endParaRPr lang="en-US" sz="1200"/>
            </a:p>
          </p:txBody>
        </p:sp>
        <p:sp>
          <p:nvSpPr>
            <p:cNvPr id="7" name="TextBox 7"/>
            <p:cNvSpPr txBox="1"/>
            <p:nvPr/>
          </p:nvSpPr>
          <p:spPr>
            <a:xfrm>
              <a:off x="76200" y="123825"/>
              <a:ext cx="660400" cy="612775"/>
            </a:xfrm>
            <a:prstGeom prst="rect">
              <a:avLst/>
            </a:prstGeom>
          </p:spPr>
          <p:txBody>
            <a:bodyPr lIns="33867" tIns="33867" rIns="33867" bIns="33867" rtlCol="0" anchor="ctr"/>
            <a:lstStyle/>
            <a:p>
              <a:pPr algn="ctr">
                <a:lnSpc>
                  <a:spcPts val="1645"/>
                </a:lnSpc>
              </a:pPr>
              <a:endParaRPr sz="1200"/>
            </a:p>
          </p:txBody>
        </p:sp>
      </p:grpSp>
      <p:sp>
        <p:nvSpPr>
          <p:cNvPr id="8" name="Freeform 8"/>
          <p:cNvSpPr/>
          <p:nvPr/>
        </p:nvSpPr>
        <p:spPr>
          <a:xfrm>
            <a:off x="93807" y="629824"/>
            <a:ext cx="5578067" cy="2799176"/>
          </a:xfrm>
          <a:custGeom>
            <a:avLst/>
            <a:gdLst/>
            <a:ahLst/>
            <a:cxnLst/>
            <a:rect l="l" t="t" r="r" b="b"/>
            <a:pathLst>
              <a:path w="8367101" h="4198764">
                <a:moveTo>
                  <a:pt x="0" y="0"/>
                </a:moveTo>
                <a:lnTo>
                  <a:pt x="8367101" y="0"/>
                </a:lnTo>
                <a:lnTo>
                  <a:pt x="8367101" y="4198764"/>
                </a:lnTo>
                <a:lnTo>
                  <a:pt x="0" y="41987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266579" y="699170"/>
            <a:ext cx="5123079" cy="5459661"/>
          </a:xfrm>
          <a:custGeom>
            <a:avLst/>
            <a:gdLst/>
            <a:ahLst/>
            <a:cxnLst/>
            <a:rect l="l" t="t" r="r" b="b"/>
            <a:pathLst>
              <a:path w="7684619" h="8189491">
                <a:moveTo>
                  <a:pt x="0" y="0"/>
                </a:moveTo>
                <a:lnTo>
                  <a:pt x="7684619" y="0"/>
                </a:lnTo>
                <a:lnTo>
                  <a:pt x="7684619" y="8189492"/>
                </a:lnTo>
                <a:lnTo>
                  <a:pt x="0" y="8189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10" name="Group 10"/>
          <p:cNvGrpSpPr/>
          <p:nvPr/>
        </p:nvGrpSpPr>
        <p:grpSpPr>
          <a:xfrm>
            <a:off x="770686" y="1256656"/>
            <a:ext cx="4386243" cy="438624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a:solidFill>
                <a:srgbClr val="000000"/>
              </a:solidFill>
            </a:ln>
          </p:spPr>
          <p:txBody>
            <a:bodyPr/>
            <a:lstStyle/>
            <a:p>
              <a:endParaRPr lang="en-US" sz="1200"/>
            </a:p>
          </p:txBody>
        </p:sp>
      </p:grpSp>
      <p:sp>
        <p:nvSpPr>
          <p:cNvPr id="12" name="Freeform 12"/>
          <p:cNvSpPr/>
          <p:nvPr/>
        </p:nvSpPr>
        <p:spPr>
          <a:xfrm>
            <a:off x="113510" y="4974075"/>
            <a:ext cx="1570375" cy="1568412"/>
          </a:xfrm>
          <a:custGeom>
            <a:avLst/>
            <a:gdLst/>
            <a:ahLst/>
            <a:cxnLst/>
            <a:rect l="l" t="t" r="r" b="b"/>
            <a:pathLst>
              <a:path w="2355562" h="2352618">
                <a:moveTo>
                  <a:pt x="0" y="0"/>
                </a:moveTo>
                <a:lnTo>
                  <a:pt x="2355562" y="0"/>
                </a:lnTo>
                <a:lnTo>
                  <a:pt x="2355562" y="2352618"/>
                </a:lnTo>
                <a:lnTo>
                  <a:pt x="0" y="2352618"/>
                </a:lnTo>
                <a:lnTo>
                  <a:pt x="0" y="0"/>
                </a:lnTo>
                <a:close/>
              </a:path>
            </a:pathLst>
          </a:custGeom>
          <a:blipFill>
            <a:blip r:embed="rId6"/>
            <a:stretch>
              <a:fillRect/>
            </a:stretch>
          </a:blipFill>
        </p:spPr>
        <p:txBody>
          <a:bodyPr/>
          <a:lstStyle/>
          <a:p>
            <a:endParaRPr lang="en-US" sz="1200"/>
          </a:p>
        </p:txBody>
      </p:sp>
      <p:sp>
        <p:nvSpPr>
          <p:cNvPr id="13" name="Freeform 13"/>
          <p:cNvSpPr/>
          <p:nvPr/>
        </p:nvSpPr>
        <p:spPr>
          <a:xfrm>
            <a:off x="4717481" y="246902"/>
            <a:ext cx="878896" cy="877797"/>
          </a:xfrm>
          <a:custGeom>
            <a:avLst/>
            <a:gdLst/>
            <a:ahLst/>
            <a:cxnLst/>
            <a:rect l="l" t="t" r="r" b="b"/>
            <a:pathLst>
              <a:path w="1318344" h="1316696">
                <a:moveTo>
                  <a:pt x="0" y="0"/>
                </a:moveTo>
                <a:lnTo>
                  <a:pt x="1318344" y="0"/>
                </a:lnTo>
                <a:lnTo>
                  <a:pt x="1318344" y="1316696"/>
                </a:lnTo>
                <a:lnTo>
                  <a:pt x="0" y="1316696"/>
                </a:lnTo>
                <a:lnTo>
                  <a:pt x="0" y="0"/>
                </a:lnTo>
                <a:close/>
              </a:path>
            </a:pathLst>
          </a:custGeom>
          <a:blipFill>
            <a:blip r:embed="rId6"/>
            <a:stretch>
              <a:fillRect/>
            </a:stretch>
          </a:blipFill>
        </p:spPr>
        <p:txBody>
          <a:bodyPr/>
          <a:lstStyle/>
          <a:p>
            <a:endParaRPr lang="en-US" sz="1200"/>
          </a:p>
        </p:txBody>
      </p:sp>
      <p:sp>
        <p:nvSpPr>
          <p:cNvPr id="14" name="Freeform 14"/>
          <p:cNvSpPr/>
          <p:nvPr/>
        </p:nvSpPr>
        <p:spPr>
          <a:xfrm>
            <a:off x="4895653" y="5140848"/>
            <a:ext cx="659679" cy="658958"/>
          </a:xfrm>
          <a:custGeom>
            <a:avLst/>
            <a:gdLst/>
            <a:ahLst/>
            <a:cxnLst/>
            <a:rect l="l" t="t" r="r" b="b"/>
            <a:pathLst>
              <a:path w="989519" h="988437">
                <a:moveTo>
                  <a:pt x="0" y="0"/>
                </a:moveTo>
                <a:lnTo>
                  <a:pt x="989519" y="0"/>
                </a:lnTo>
                <a:lnTo>
                  <a:pt x="989519" y="988437"/>
                </a:lnTo>
                <a:lnTo>
                  <a:pt x="0" y="988437"/>
                </a:lnTo>
                <a:lnTo>
                  <a:pt x="0" y="0"/>
                </a:lnTo>
                <a:close/>
              </a:path>
            </a:pathLst>
          </a:custGeom>
          <a:blipFill>
            <a:blip r:embed="rId6"/>
            <a:stretch>
              <a:fillRect l="-7" r="-7"/>
            </a:stretch>
          </a:blipFill>
        </p:spPr>
        <p:txBody>
          <a:bodyPr/>
          <a:lstStyle/>
          <a:p>
            <a:endParaRPr lang="en-US" sz="1200"/>
          </a:p>
        </p:txBody>
      </p:sp>
      <p:sp>
        <p:nvSpPr>
          <p:cNvPr id="15" name="Freeform 15"/>
          <p:cNvSpPr/>
          <p:nvPr/>
        </p:nvSpPr>
        <p:spPr>
          <a:xfrm>
            <a:off x="9950480" y="4401229"/>
            <a:ext cx="4419739" cy="4419739"/>
          </a:xfrm>
          <a:custGeom>
            <a:avLst/>
            <a:gdLst/>
            <a:ahLst/>
            <a:cxnLst/>
            <a:rect l="l" t="t" r="r" b="b"/>
            <a:pathLst>
              <a:path w="6629609" h="6629609">
                <a:moveTo>
                  <a:pt x="0" y="0"/>
                </a:moveTo>
                <a:lnTo>
                  <a:pt x="6629610" y="0"/>
                </a:lnTo>
                <a:lnTo>
                  <a:pt x="6629610" y="6629610"/>
                </a:lnTo>
                <a:lnTo>
                  <a:pt x="0" y="66296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AutoShape 16"/>
          <p:cNvSpPr/>
          <p:nvPr/>
        </p:nvSpPr>
        <p:spPr>
          <a:xfrm>
            <a:off x="6600047" y="3987655"/>
            <a:ext cx="5386837" cy="0"/>
          </a:xfrm>
          <a:prstGeom prst="line">
            <a:avLst/>
          </a:prstGeom>
          <a:ln w="38100" cap="flat">
            <a:solidFill>
              <a:srgbClr val="F1611C"/>
            </a:solidFill>
            <a:prstDash val="solid"/>
            <a:headEnd type="none" w="sm" len="sm"/>
            <a:tailEnd type="none" w="sm" len="sm"/>
          </a:ln>
        </p:spPr>
        <p:txBody>
          <a:bodyPr/>
          <a:lstStyle/>
          <a:p>
            <a:endParaRPr lang="en-US" sz="1200"/>
          </a:p>
        </p:txBody>
      </p:sp>
      <p:sp>
        <p:nvSpPr>
          <p:cNvPr id="17" name="Freeform 17"/>
          <p:cNvSpPr/>
          <p:nvPr/>
        </p:nvSpPr>
        <p:spPr>
          <a:xfrm>
            <a:off x="7874094" y="4116616"/>
            <a:ext cx="2838743" cy="2838743"/>
          </a:xfrm>
          <a:custGeom>
            <a:avLst/>
            <a:gdLst/>
            <a:ahLst/>
            <a:cxnLst/>
            <a:rect l="l" t="t" r="r" b="b"/>
            <a:pathLst>
              <a:path w="4258114" h="4258114">
                <a:moveTo>
                  <a:pt x="0" y="0"/>
                </a:moveTo>
                <a:lnTo>
                  <a:pt x="4258114" y="0"/>
                </a:lnTo>
                <a:lnTo>
                  <a:pt x="4258114" y="4258114"/>
                </a:lnTo>
                <a:lnTo>
                  <a:pt x="0" y="4258114"/>
                </a:lnTo>
                <a:lnTo>
                  <a:pt x="0" y="0"/>
                </a:lnTo>
                <a:close/>
              </a:path>
            </a:pathLst>
          </a:custGeom>
          <a:blipFill>
            <a:blip r:embed="rId9"/>
            <a:stretch>
              <a:fillRect/>
            </a:stretch>
          </a:blipFill>
        </p:spPr>
        <p:txBody>
          <a:bodyPr/>
          <a:lstStyle/>
          <a:p>
            <a:endParaRPr lang="en-US" sz="1200"/>
          </a:p>
        </p:txBody>
      </p:sp>
      <p:pic>
        <p:nvPicPr>
          <p:cNvPr id="18" name="Picture 18"/>
          <p:cNvPicPr>
            <a:picLocks noChangeAspect="1"/>
          </p:cNvPicPr>
          <p:nvPr/>
        </p:nvPicPr>
        <p:blipFill>
          <a:blip r:embed="rId10"/>
          <a:srcRect/>
          <a:stretch>
            <a:fillRect/>
          </a:stretch>
        </p:blipFill>
        <p:spPr>
          <a:xfrm>
            <a:off x="319871" y="672430"/>
            <a:ext cx="5486400" cy="5486400"/>
          </a:xfrm>
          <a:prstGeom prst="rect">
            <a:avLst/>
          </a:prstGeom>
        </p:spPr>
      </p:pic>
      <p:sp>
        <p:nvSpPr>
          <p:cNvPr id="19" name="TextBox 19"/>
          <p:cNvSpPr txBox="1"/>
          <p:nvPr/>
        </p:nvSpPr>
        <p:spPr>
          <a:xfrm>
            <a:off x="6600047" y="731424"/>
            <a:ext cx="5386837" cy="1413464"/>
          </a:xfrm>
          <a:prstGeom prst="rect">
            <a:avLst/>
          </a:prstGeom>
        </p:spPr>
        <p:txBody>
          <a:bodyPr lIns="0" tIns="0" rIns="0" bIns="0" rtlCol="0" anchor="t">
            <a:spAutoFit/>
          </a:bodyPr>
          <a:lstStyle/>
          <a:p>
            <a:pPr algn="ctr">
              <a:lnSpc>
                <a:spcPts val="5361"/>
              </a:lnSpc>
            </a:pPr>
            <a:r>
              <a:rPr lang="en-US" sz="5361">
                <a:solidFill>
                  <a:srgbClr val="F78F1E"/>
                </a:solidFill>
                <a:latin typeface="DM Serif Display"/>
                <a:ea typeface="DM Serif Display"/>
                <a:cs typeface="DM Serif Display"/>
                <a:sym typeface="DM Serif Display"/>
              </a:rPr>
              <a:t>Orange Public Schools</a:t>
            </a:r>
          </a:p>
        </p:txBody>
      </p:sp>
      <p:sp>
        <p:nvSpPr>
          <p:cNvPr id="20" name="TextBox 20"/>
          <p:cNvSpPr txBox="1"/>
          <p:nvPr/>
        </p:nvSpPr>
        <p:spPr>
          <a:xfrm>
            <a:off x="6600047" y="3003850"/>
            <a:ext cx="5386837" cy="576440"/>
          </a:xfrm>
          <a:prstGeom prst="rect">
            <a:avLst/>
          </a:prstGeom>
        </p:spPr>
        <p:txBody>
          <a:bodyPr lIns="0" tIns="0" rIns="0" bIns="0" rtlCol="0" anchor="t">
            <a:spAutoFit/>
          </a:bodyPr>
          <a:lstStyle/>
          <a:p>
            <a:pPr algn="ctr">
              <a:lnSpc>
                <a:spcPts val="2200"/>
              </a:lnSpc>
            </a:pPr>
            <a:r>
              <a:rPr lang="en-US" sz="2200">
                <a:solidFill>
                  <a:srgbClr val="000000"/>
                </a:solidFill>
                <a:latin typeface="DM Serif Display"/>
                <a:ea typeface="DM Serif Display"/>
                <a:cs typeface="DM Serif Display"/>
                <a:sym typeface="DM Serif Display"/>
              </a:rPr>
              <a:t>Instructional Vacancies</a:t>
            </a:r>
          </a:p>
          <a:p>
            <a:pPr algn="ctr">
              <a:lnSpc>
                <a:spcPts val="2200"/>
              </a:lnSpc>
            </a:pPr>
            <a:r>
              <a:rPr lang="en-US" sz="2200">
                <a:solidFill>
                  <a:srgbClr val="000000"/>
                </a:solidFill>
                <a:latin typeface="DM Serif Display"/>
                <a:ea typeface="DM Serif Display"/>
                <a:cs typeface="DM Serif Display"/>
                <a:sym typeface="DM Serif Display"/>
              </a:rPr>
              <a:t>2025-2026 School Year</a:t>
            </a:r>
          </a:p>
        </p:txBody>
      </p:sp>
      <p:sp>
        <p:nvSpPr>
          <p:cNvPr id="21" name="TextBox 21"/>
          <p:cNvSpPr txBox="1"/>
          <p:nvPr/>
        </p:nvSpPr>
        <p:spPr>
          <a:xfrm>
            <a:off x="812938" y="1058194"/>
            <a:ext cx="4203214" cy="4213910"/>
          </a:xfrm>
          <a:prstGeom prst="rect">
            <a:avLst/>
          </a:prstGeom>
        </p:spPr>
        <p:txBody>
          <a:bodyPr wrap="square" lIns="0" tIns="0" rIns="0" bIns="0" rtlCol="0" anchor="t">
            <a:spAutoFit/>
          </a:bodyPr>
          <a:lstStyle/>
          <a:p>
            <a:pPr algn="ctr">
              <a:lnSpc>
                <a:spcPts val="35308"/>
              </a:lnSpc>
            </a:pPr>
            <a:r>
              <a:rPr lang="en-US" sz="24183">
                <a:solidFill>
                  <a:srgbClr val="F1681D"/>
                </a:solidFill>
                <a:latin typeface="Chewy"/>
                <a:ea typeface="Chewy"/>
                <a:cs typeface="Chewy"/>
                <a:sym typeface="Chewy"/>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562263" y="655592"/>
            <a:ext cx="5428489" cy="3278684"/>
          </a:xfrm>
        </p:spPr>
        <p:txBody>
          <a:bodyPr>
            <a:normAutofit/>
          </a:bodyPr>
          <a:lstStyle/>
          <a:p>
            <a:r>
              <a:rPr lang="en-US" sz="7400">
                <a:latin typeface="Times New Roman" panose="02020603050405020304" pitchFamily="18" charset="0"/>
                <a:cs typeface="Times New Roman" panose="02020603050405020304" pitchFamily="18" charset="0"/>
              </a:rPr>
              <a:t>Orange Public Schools</a:t>
            </a:r>
          </a:p>
        </p:txBody>
      </p:sp>
      <p:sp>
        <p:nvSpPr>
          <p:cNvPr id="3" name="Subtitle 2"/>
          <p:cNvSpPr>
            <a:spLocks noGrp="1"/>
          </p:cNvSpPr>
          <p:nvPr>
            <p:ph type="subTitle" idx="1"/>
          </p:nvPr>
        </p:nvSpPr>
        <p:spPr>
          <a:xfrm rot="21420000">
            <a:off x="666685" y="3933534"/>
            <a:ext cx="5424749" cy="621792"/>
          </a:xfrm>
        </p:spPr>
        <p:txBody>
          <a:bodyPr>
            <a:normAutofit/>
          </a:bodyPr>
          <a:lstStyle/>
          <a:p>
            <a:r>
              <a:t>District Goals 2025–2026</a:t>
            </a:r>
            <a:endParaRPr lang="en-US"/>
          </a:p>
          <a:p>
            <a:pPr marL="457200" indent="-457200">
              <a:buFont typeface="Arial" panose="020B0604020202020204" pitchFamily="34" charset="0"/>
              <a:buChar char="•"/>
            </a:pPr>
            <a:endParaRPr/>
          </a:p>
        </p:txBody>
      </p:sp>
      <p:pic>
        <p:nvPicPr>
          <p:cNvPr id="6" name="Picture 5">
            <a:extLst>
              <a:ext uri="{FF2B5EF4-FFF2-40B4-BE49-F238E27FC236}">
                <a16:creationId xmlns:a16="http://schemas.microsoft.com/office/drawing/2014/main" id="{325E9C19-66F8-CB56-D76F-DF5130065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1420000">
            <a:off x="6635077" y="373505"/>
            <a:ext cx="3813745" cy="3813745"/>
          </a:xfrm>
          <a:prstGeom prst="rect">
            <a:avLst/>
          </a:prstGeom>
          <a:noFill/>
        </p:spPr>
      </p:pic>
      <p:sp>
        <p:nvSpPr>
          <p:cNvPr id="4" name="Subtitle 2">
            <a:extLst>
              <a:ext uri="{FF2B5EF4-FFF2-40B4-BE49-F238E27FC236}">
                <a16:creationId xmlns:a16="http://schemas.microsoft.com/office/drawing/2014/main" id="{7A0996E4-EC8A-3FDD-DC5C-0CDC5258D6BA}"/>
              </a:ext>
            </a:extLst>
          </p:cNvPr>
          <p:cNvSpPr txBox="1">
            <a:spLocks/>
          </p:cNvSpPr>
          <p:nvPr/>
        </p:nvSpPr>
        <p:spPr>
          <a:xfrm rot="21305968">
            <a:off x="6198242" y="2411372"/>
            <a:ext cx="4287587" cy="621792"/>
          </a:xfrm>
          <a:prstGeom prst="rect">
            <a:avLst/>
          </a:prstGeom>
        </p:spPr>
        <p:txBody>
          <a:bodyPr vert="horz" lIns="91440" tIns="45720" rIns="91440" bIns="45720" rtlCol="0" anchor="t">
            <a:noAutofit/>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8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gn="ctr"/>
            <a:endParaRPr lang="en-US" sz="1600">
              <a:solidFill>
                <a:srgbClr val="00B050"/>
              </a:solidFill>
            </a:endParaRPr>
          </a:p>
        </p:txBody>
      </p:sp>
    </p:spTree>
    <p:extLst>
      <p:ext uri="{BB962C8B-B14F-4D97-AF65-F5344CB8AC3E}">
        <p14:creationId xmlns:p14="http://schemas.microsoft.com/office/powerpoint/2010/main" val="119206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nodePh="1">
                                  <p:stCondLst>
                                    <p:cond delay="2000"/>
                                  </p:stCondLst>
                                  <p:endCondLst>
                                    <p:cond evt="begin" delay="0">
                                      <p:tn val="11"/>
                                    </p:cond>
                                  </p:end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4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0"/>
            <a:ext cx="4951408" cy="1151965"/>
          </a:xfrm>
        </p:spPr>
        <p:txBody>
          <a:bodyPr>
            <a:normAutofit/>
          </a:bodyPr>
          <a:lstStyle/>
          <a:p>
            <a:r>
              <a:rPr lang="en-US" sz="3800"/>
              <a:t>District Goals 2025–2026</a:t>
            </a:r>
          </a:p>
        </p:txBody>
      </p:sp>
      <p:pic>
        <p:nvPicPr>
          <p:cNvPr id="3" name="Picture 2">
            <a:extLst>
              <a:ext uri="{FF2B5EF4-FFF2-40B4-BE49-F238E27FC236}">
                <a16:creationId xmlns:a16="http://schemas.microsoft.com/office/drawing/2014/main" id="{DC5DDB3B-63BE-D9BD-0131-FBABD3E828DC}"/>
              </a:ext>
            </a:extLst>
          </p:cNvPr>
          <p:cNvPicPr>
            <a:picLocks noChangeAspect="1"/>
          </p:cNvPicPr>
          <p:nvPr/>
        </p:nvPicPr>
        <p:blipFill>
          <a:blip r:embed="rId3" cstate="print">
            <a:extLst>
              <a:ext uri="{28A0092B-C50C-407E-A947-70E740481C1C}">
                <a14:useLocalDpi xmlns:a14="http://schemas.microsoft.com/office/drawing/2010/main" val="0"/>
              </a:ext>
            </a:extLst>
          </a:blip>
          <a:srcRect t="162" r="1" b="1"/>
          <a:stretch>
            <a:fillRect/>
          </a:stretch>
        </p:blipFill>
        <p:spPr bwMode="auto">
          <a:xfrm>
            <a:off x="6094410" y="10"/>
            <a:ext cx="5310189" cy="5301586"/>
          </a:xfrm>
          <a:prstGeom prst="rect">
            <a:avLst/>
          </a:prstGeom>
          <a:noFill/>
          <a:ln w="57150" cmpd="thinThick">
            <a:solidFill>
              <a:schemeClr val="bg1">
                <a:lumMod val="50000"/>
              </a:schemeClr>
            </a:solidFill>
            <a:miter lim="800000"/>
          </a:ln>
        </p:spPr>
      </p:pic>
      <p:graphicFrame>
        <p:nvGraphicFramePr>
          <p:cNvPr id="9" name="Content Placeholder 2">
            <a:extLst>
              <a:ext uri="{FF2B5EF4-FFF2-40B4-BE49-F238E27FC236}">
                <a16:creationId xmlns:a16="http://schemas.microsoft.com/office/drawing/2014/main" id="{9C6F4379-0060-C930-0126-21D459AA2D0F}"/>
              </a:ext>
            </a:extLst>
          </p:cNvPr>
          <p:cNvGraphicFramePr/>
          <p:nvPr>
            <p:extLst>
              <p:ext uri="{D42A27DB-BD31-4B8C-83A1-F6EECF244321}">
                <p14:modId xmlns:p14="http://schemas.microsoft.com/office/powerpoint/2010/main" val="736878165"/>
              </p:ext>
            </p:extLst>
          </p:nvPr>
        </p:nvGraphicFramePr>
        <p:xfrm>
          <a:off x="685801" y="2076423"/>
          <a:ext cx="4951410" cy="3288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7475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86">
          <a:extLst>
            <a:ext uri="{FF2B5EF4-FFF2-40B4-BE49-F238E27FC236}">
              <a16:creationId xmlns:a16="http://schemas.microsoft.com/office/drawing/2014/main" id="{41DB7BA0-707D-4703-70B0-66E0661FBFA9}"/>
            </a:ext>
          </a:extLst>
        </p:cNvPr>
        <p:cNvGrpSpPr/>
        <p:nvPr/>
      </p:nvGrpSpPr>
      <p:grpSpPr>
        <a:xfrm>
          <a:off x="0" y="0"/>
          <a:ext cx="0" cy="0"/>
          <a:chOff x="0" y="0"/>
          <a:chExt cx="0" cy="0"/>
        </a:xfrm>
      </p:grpSpPr>
      <p:grpSp>
        <p:nvGrpSpPr>
          <p:cNvPr id="187" name="Google Shape;187;p1">
            <a:extLst>
              <a:ext uri="{FF2B5EF4-FFF2-40B4-BE49-F238E27FC236}">
                <a16:creationId xmlns:a16="http://schemas.microsoft.com/office/drawing/2014/main" id="{BDD69354-3800-7B2F-1B8D-0C845B1A4F71}"/>
              </a:ext>
            </a:extLst>
          </p:cNvPr>
          <p:cNvGrpSpPr/>
          <p:nvPr/>
        </p:nvGrpSpPr>
        <p:grpSpPr>
          <a:xfrm>
            <a:off x="0" y="-9"/>
            <a:ext cx="12192000" cy="6858007"/>
            <a:chOff x="0" y="-9"/>
            <a:chExt cx="12192000" cy="6858007"/>
          </a:xfrm>
        </p:grpSpPr>
        <p:pic>
          <p:nvPicPr>
            <p:cNvPr id="188" name="Google Shape;188;p1">
              <a:extLst>
                <a:ext uri="{FF2B5EF4-FFF2-40B4-BE49-F238E27FC236}">
                  <a16:creationId xmlns:a16="http://schemas.microsoft.com/office/drawing/2014/main" id="{6183E505-F31D-F3D1-3FD5-879FDFEF017B}"/>
                </a:ext>
              </a:extLst>
            </p:cNvPr>
            <p:cNvPicPr preferRelativeResize="0"/>
            <p:nvPr/>
          </p:nvPicPr>
          <p:blipFill rotWithShape="1">
            <a:blip r:embed="rId3">
              <a:alphaModFix/>
            </a:blip>
            <a:srcRect/>
            <a:stretch/>
          </p:blipFill>
          <p:spPr>
            <a:xfrm>
              <a:off x="0" y="-9"/>
              <a:ext cx="12192000" cy="6858007"/>
            </a:xfrm>
            <a:prstGeom prst="rect">
              <a:avLst/>
            </a:prstGeom>
            <a:noFill/>
            <a:ln>
              <a:noFill/>
            </a:ln>
          </p:spPr>
        </p:pic>
        <p:sp>
          <p:nvSpPr>
            <p:cNvPr id="189" name="Google Shape;189;p1">
              <a:extLst>
                <a:ext uri="{FF2B5EF4-FFF2-40B4-BE49-F238E27FC236}">
                  <a16:creationId xmlns:a16="http://schemas.microsoft.com/office/drawing/2014/main" id="{169DD714-8A3F-D402-C7BD-161ADC3FC1B4}"/>
                </a:ext>
              </a:extLst>
            </p:cNvPr>
            <p:cNvSpPr/>
            <p:nvPr/>
          </p:nvSpPr>
          <p:spPr>
            <a:xfrm>
              <a:off x="2328291" y="1540890"/>
              <a:ext cx="7543800" cy="3835400"/>
            </a:xfrm>
            <a:custGeom>
              <a:avLst/>
              <a:gdLst/>
              <a:ahLst/>
              <a:cxnLst/>
              <a:rect l="l" t="t" r="r" b="b"/>
              <a:pathLst>
                <a:path w="7543800" h="3835400" extrusionOk="0">
                  <a:moveTo>
                    <a:pt x="0" y="3835400"/>
                  </a:moveTo>
                  <a:lnTo>
                    <a:pt x="7543800" y="3835400"/>
                  </a:lnTo>
                  <a:lnTo>
                    <a:pt x="7543800" y="0"/>
                  </a:lnTo>
                  <a:lnTo>
                    <a:pt x="0" y="0"/>
                  </a:lnTo>
                  <a:lnTo>
                    <a:pt x="0" y="3835400"/>
                  </a:lnTo>
                  <a:close/>
                </a:path>
              </a:pathLst>
            </a:custGeom>
            <a:noFill/>
            <a:ln w="15875" cap="flat" cmpd="sng">
              <a:solidFill>
                <a:srgbClr val="83992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0" name="Google Shape;190;p1">
              <a:extLst>
                <a:ext uri="{FF2B5EF4-FFF2-40B4-BE49-F238E27FC236}">
                  <a16:creationId xmlns:a16="http://schemas.microsoft.com/office/drawing/2014/main" id="{8E0814B9-81AA-3362-D1B5-0F91DAC1785B}"/>
                </a:ext>
              </a:extLst>
            </p:cNvPr>
            <p:cNvPicPr preferRelativeResize="0"/>
            <p:nvPr/>
          </p:nvPicPr>
          <p:blipFill rotWithShape="1">
            <a:blip r:embed="rId4">
              <a:alphaModFix/>
            </a:blip>
            <a:srcRect/>
            <a:stretch/>
          </p:blipFill>
          <p:spPr>
            <a:xfrm>
              <a:off x="0" y="3147567"/>
              <a:ext cx="2461089" cy="612647"/>
            </a:xfrm>
            <a:prstGeom prst="rect">
              <a:avLst/>
            </a:prstGeom>
            <a:noFill/>
            <a:ln>
              <a:noFill/>
            </a:ln>
          </p:spPr>
        </p:pic>
      </p:grpSp>
      <p:pic>
        <p:nvPicPr>
          <p:cNvPr id="191" name="Google Shape;191;p1">
            <a:extLst>
              <a:ext uri="{FF2B5EF4-FFF2-40B4-BE49-F238E27FC236}">
                <a16:creationId xmlns:a16="http://schemas.microsoft.com/office/drawing/2014/main" id="{F9F05BFE-DB3C-25AE-C713-1F5665996D7A}"/>
              </a:ext>
            </a:extLst>
          </p:cNvPr>
          <p:cNvPicPr preferRelativeResize="0"/>
          <p:nvPr/>
        </p:nvPicPr>
        <p:blipFill rotWithShape="1">
          <a:blip r:embed="rId5">
            <a:alphaModFix/>
          </a:blip>
          <a:srcRect/>
          <a:stretch/>
        </p:blipFill>
        <p:spPr>
          <a:xfrm>
            <a:off x="9736201" y="3147567"/>
            <a:ext cx="2455799" cy="612647"/>
          </a:xfrm>
          <a:prstGeom prst="rect">
            <a:avLst/>
          </a:prstGeom>
          <a:noFill/>
          <a:ln>
            <a:noFill/>
          </a:ln>
        </p:spPr>
      </p:pic>
      <p:sp>
        <p:nvSpPr>
          <p:cNvPr id="192" name="Google Shape;192;p1">
            <a:extLst>
              <a:ext uri="{FF2B5EF4-FFF2-40B4-BE49-F238E27FC236}">
                <a16:creationId xmlns:a16="http://schemas.microsoft.com/office/drawing/2014/main" id="{068F1F97-86AC-36F7-B3C4-D0F761D1FA14}"/>
              </a:ext>
            </a:extLst>
          </p:cNvPr>
          <p:cNvSpPr/>
          <p:nvPr/>
        </p:nvSpPr>
        <p:spPr>
          <a:xfrm>
            <a:off x="2692400" y="3522090"/>
            <a:ext cx="6816090" cy="0"/>
          </a:xfrm>
          <a:custGeom>
            <a:avLst/>
            <a:gdLst/>
            <a:ahLst/>
            <a:cxnLst/>
            <a:rect l="l" t="t" r="r" b="b"/>
            <a:pathLst>
              <a:path w="6816090" h="120000" extrusionOk="0">
                <a:moveTo>
                  <a:pt x="0" y="0"/>
                </a:moveTo>
                <a:lnTo>
                  <a:pt x="6815708" y="0"/>
                </a:lnTo>
              </a:path>
            </a:pathLst>
          </a:custGeom>
          <a:noFill/>
          <a:ln w="15875" cap="flat" cmpd="sng">
            <a:solidFill>
              <a:srgbClr val="83992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93" name="Google Shape;193;p1">
            <a:extLst>
              <a:ext uri="{FF2B5EF4-FFF2-40B4-BE49-F238E27FC236}">
                <a16:creationId xmlns:a16="http://schemas.microsoft.com/office/drawing/2014/main" id="{93BB5850-4BA7-A7C6-613B-823FFE850361}"/>
              </a:ext>
            </a:extLst>
          </p:cNvPr>
          <p:cNvSpPr txBox="1">
            <a:spLocks noGrp="1"/>
          </p:cNvSpPr>
          <p:nvPr>
            <p:ph type="title"/>
          </p:nvPr>
        </p:nvSpPr>
        <p:spPr>
          <a:xfrm>
            <a:off x="3694387" y="2040382"/>
            <a:ext cx="4949190" cy="935251"/>
          </a:xfrm>
          <a:prstGeom prst="rect">
            <a:avLst/>
          </a:prstGeom>
          <a:noFill/>
          <a:ln>
            <a:noFill/>
          </a:ln>
        </p:spPr>
        <p:txBody>
          <a:bodyPr spcFirstLastPara="1" wrap="square" lIns="0" tIns="20950" rIns="0" bIns="0" anchor="t" anchorCtr="0">
            <a:spAutoFit/>
          </a:bodyPr>
          <a:lstStyle/>
          <a:p>
            <a:pPr marL="12700" marR="5080" lvl="0" indent="0" algn="ctr" rtl="0">
              <a:lnSpc>
                <a:spcPct val="98500"/>
              </a:lnSpc>
              <a:spcBef>
                <a:spcPts val="0"/>
              </a:spcBef>
              <a:spcAft>
                <a:spcPts val="0"/>
              </a:spcAft>
              <a:buClr>
                <a:schemeClr val="dk1"/>
              </a:buClr>
              <a:buSzPts val="4000"/>
              <a:buFont typeface="Times New Roman"/>
              <a:buNone/>
            </a:pPr>
            <a:r>
              <a:rPr lang="en-US" sz="3000">
                <a:solidFill>
                  <a:schemeClr val="dk1"/>
                </a:solidFill>
                <a:latin typeface="Times New Roman"/>
                <a:ea typeface="Times New Roman"/>
                <a:cs typeface="Times New Roman"/>
                <a:sym typeface="Times New Roman"/>
              </a:rPr>
              <a:t>Advanced Placement Results from SY 2024-2025</a:t>
            </a:r>
            <a:endParaRPr sz="3000">
              <a:solidFill>
                <a:schemeClr val="dk1"/>
              </a:solidFill>
              <a:latin typeface="Times New Roman"/>
              <a:ea typeface="Times New Roman"/>
              <a:cs typeface="Times New Roman"/>
              <a:sym typeface="Times New Roman"/>
            </a:endParaRPr>
          </a:p>
        </p:txBody>
      </p:sp>
      <p:sp>
        <p:nvSpPr>
          <p:cNvPr id="194" name="Google Shape;194;p1">
            <a:extLst>
              <a:ext uri="{FF2B5EF4-FFF2-40B4-BE49-F238E27FC236}">
                <a16:creationId xmlns:a16="http://schemas.microsoft.com/office/drawing/2014/main" id="{3C3EC497-1298-4C18-C3FA-B7AAD5389AE8}"/>
              </a:ext>
            </a:extLst>
          </p:cNvPr>
          <p:cNvSpPr txBox="1"/>
          <p:nvPr/>
        </p:nvSpPr>
        <p:spPr>
          <a:xfrm>
            <a:off x="3694387" y="3581583"/>
            <a:ext cx="4803226" cy="1154916"/>
          </a:xfrm>
          <a:prstGeom prst="rect">
            <a:avLst/>
          </a:prstGeom>
          <a:noFill/>
          <a:ln>
            <a:noFill/>
          </a:ln>
        </p:spPr>
        <p:txBody>
          <a:bodyPr spcFirstLastPara="1" wrap="square" lIns="0" tIns="12050" rIns="0" bIns="0" anchor="t" anchorCtr="0">
            <a:spAutoFit/>
          </a:bodyPr>
          <a:lstStyle/>
          <a:p>
            <a:pPr lvl="0" algn="ctr">
              <a:lnSpc>
                <a:spcPct val="90000"/>
              </a:lnSpc>
              <a:spcBef>
                <a:spcPts val="300"/>
              </a:spcBef>
              <a:spcAft>
                <a:spcPts val="0"/>
              </a:spcAft>
              <a:buClr>
                <a:srgbClr val="3F3F3F"/>
              </a:buClr>
              <a:buSzPts val="2000"/>
            </a:pPr>
            <a:r>
              <a:rPr lang="en-US" sz="1400">
                <a:latin typeface="Times New Roman" panose="02020603050405020304" pitchFamily="18" charset="0"/>
                <a:cs typeface="Times New Roman" panose="02020603050405020304" pitchFamily="18" charset="0"/>
              </a:rPr>
              <a:t>Gerald Fitzhugh, II, Ed.D.</a:t>
            </a:r>
          </a:p>
          <a:p>
            <a:pPr lvl="0" algn="ctr">
              <a:lnSpc>
                <a:spcPct val="90000"/>
              </a:lnSpc>
              <a:spcBef>
                <a:spcPts val="300"/>
              </a:spcBef>
              <a:spcAft>
                <a:spcPts val="0"/>
              </a:spcAft>
              <a:buClr>
                <a:srgbClr val="3F3F3F"/>
              </a:buClr>
              <a:buSzPts val="2000"/>
            </a:pPr>
            <a:r>
              <a:rPr lang="en-US" sz="1400">
                <a:latin typeface="Times New Roman" panose="02020603050405020304" pitchFamily="18" charset="0"/>
                <a:cs typeface="Times New Roman" panose="02020603050405020304" pitchFamily="18" charset="0"/>
              </a:rPr>
              <a:t>Superintendent of Schools</a:t>
            </a:r>
          </a:p>
          <a:p>
            <a:pPr lvl="0" algn="ctr">
              <a:lnSpc>
                <a:spcPct val="90000"/>
              </a:lnSpc>
              <a:spcBef>
                <a:spcPts val="300"/>
              </a:spcBef>
              <a:spcAft>
                <a:spcPts val="0"/>
              </a:spcAft>
              <a:buClr>
                <a:srgbClr val="3F3F3F"/>
              </a:buClr>
              <a:buSzPts val="2000"/>
            </a:pPr>
            <a:r>
              <a:rPr lang="en-US" sz="1400">
                <a:latin typeface="Times New Roman" panose="02020603050405020304" pitchFamily="18" charset="0"/>
                <a:cs typeface="Times New Roman" panose="02020603050405020304" pitchFamily="18" charset="0"/>
              </a:rPr>
              <a:t>“ The Teaching Superintendent” </a:t>
            </a:r>
          </a:p>
          <a:p>
            <a:pPr algn="ctr">
              <a:lnSpc>
                <a:spcPct val="90000"/>
              </a:lnSpc>
              <a:spcBef>
                <a:spcPts val="300"/>
              </a:spcBef>
              <a:buClr>
                <a:srgbClr val="3F3F3F"/>
              </a:buClr>
              <a:buSzPts val="2000"/>
            </a:pPr>
            <a:r>
              <a:rPr lang="en-US" sz="1400">
                <a:latin typeface="Times New Roman"/>
                <a:cs typeface="Times New Roman"/>
              </a:rPr>
              <a:t>August 13, 2025</a:t>
            </a:r>
          </a:p>
          <a:p>
            <a:pPr marL="0" marR="0" lvl="0" indent="0" algn="ctr" rtl="0">
              <a:lnSpc>
                <a:spcPct val="99285"/>
              </a:lnSpc>
              <a:spcBef>
                <a:spcPts val="0"/>
              </a:spcBef>
              <a:spcAft>
                <a:spcPts val="0"/>
              </a:spcAft>
              <a:buNone/>
            </a:pPr>
            <a:r>
              <a:rPr lang="en-US" sz="1400">
                <a:solidFill>
                  <a:schemeClr val="dk1"/>
                </a:solidFill>
                <a:latin typeface="Times New Roman"/>
                <a:ea typeface="Times New Roman"/>
                <a:cs typeface="Times New Roman"/>
                <a:sym typeface="Times New Roman"/>
              </a:rPr>
              <a:t>Focus Core Area Numbers 1- 4 District Goal Number 1-4 and All</a:t>
            </a:r>
            <a:endParaRPr sz="1400">
              <a:solidFill>
                <a:schemeClr val="dk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D4F69BF2-44F5-E90A-0F89-A461B31C813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281" y="5039711"/>
            <a:ext cx="1437278" cy="1356656"/>
          </a:xfrm>
          <a:prstGeom prst="rect">
            <a:avLst/>
          </a:prstGeom>
          <a:noFill/>
          <a:ln>
            <a:noFill/>
          </a:ln>
        </p:spPr>
      </p:pic>
    </p:spTree>
    <p:extLst>
      <p:ext uri="{BB962C8B-B14F-4D97-AF65-F5344CB8AC3E}">
        <p14:creationId xmlns:p14="http://schemas.microsoft.com/office/powerpoint/2010/main" val="3460431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95585EB-E07A-8A51-334D-1140BA0FD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0AF8C-F6C4-E4DB-4930-0C1370E9132E}"/>
              </a:ext>
            </a:extLst>
          </p:cNvPr>
          <p:cNvSpPr>
            <a:spLocks noGrp="1"/>
          </p:cNvSpPr>
          <p:nvPr>
            <p:ph type="title"/>
          </p:nvPr>
        </p:nvSpPr>
        <p:spPr>
          <a:xfrm>
            <a:off x="692028" y="423610"/>
            <a:ext cx="8364328" cy="577392"/>
          </a:xfrm>
        </p:spPr>
        <p:txBody>
          <a:bodyPr>
            <a:noAutofit/>
          </a:bodyPr>
          <a:lstStyle/>
          <a:p>
            <a:r>
              <a:rPr lang="en-US" sz="4400"/>
              <a:t>Goal #1: 21st Century Integration</a:t>
            </a:r>
          </a:p>
        </p:txBody>
      </p:sp>
      <p:sp>
        <p:nvSpPr>
          <p:cNvPr id="46" name="Content Placeholder 45">
            <a:extLst>
              <a:ext uri="{FF2B5EF4-FFF2-40B4-BE49-F238E27FC236}">
                <a16:creationId xmlns:a16="http://schemas.microsoft.com/office/drawing/2014/main" id="{F8003B96-0160-CA2A-4D77-D269123CF4B1}"/>
              </a:ext>
            </a:extLst>
          </p:cNvPr>
          <p:cNvSpPr>
            <a:spLocks noGrp="1"/>
          </p:cNvSpPr>
          <p:nvPr>
            <p:ph idx="1"/>
          </p:nvPr>
        </p:nvSpPr>
        <p:spPr>
          <a:xfrm>
            <a:off x="401196" y="1273854"/>
            <a:ext cx="9200003" cy="4191281"/>
          </a:xfrm>
        </p:spPr>
        <p:txBody>
          <a:bodyPr>
            <a:normAutofit lnSpcReduction="10000"/>
          </a:bodyPr>
          <a:lstStyle/>
          <a:p>
            <a:pPr algn="just">
              <a:buFont typeface="Courier New" panose="02070309020205020404" pitchFamily="49" charset="0"/>
              <a:buChar char="o"/>
            </a:pPr>
            <a:r>
              <a:rPr lang="en-US">
                <a:latin typeface="Times New Roman"/>
                <a:cs typeface="Times New Roman"/>
              </a:rPr>
              <a:t>The Orange Public Schools will continue to invest in its great instructional staff. The district values and promotes a culture of excellence in teaching and learning through increased and improved opportunities for quality, sustained professional development that address district needs and individual school needs as outlined by data points. The emphasis has been and will continue to be on best practices in teaching and learning. A continued understanding of providing targeted and intentional delivery of instruction is paramount district-wide while keeping in mind how to integrate technology; to strengthen but not decline instructional practices.</a:t>
            </a:r>
            <a:endParaRPr lang="en-US"/>
          </a:p>
        </p:txBody>
      </p:sp>
      <p:pic>
        <p:nvPicPr>
          <p:cNvPr id="3" name="Picture 2">
            <a:extLst>
              <a:ext uri="{FF2B5EF4-FFF2-40B4-BE49-F238E27FC236}">
                <a16:creationId xmlns:a16="http://schemas.microsoft.com/office/drawing/2014/main" id="{4AF6A95D-EE7B-B282-5204-FE9A2B9278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9565" y="253965"/>
            <a:ext cx="1595650" cy="1494074"/>
          </a:xfrm>
          <a:prstGeom prst="rect">
            <a:avLst/>
          </a:prstGeom>
          <a:noFill/>
          <a:ln>
            <a:noFill/>
          </a:ln>
        </p:spPr>
      </p:pic>
    </p:spTree>
    <p:extLst>
      <p:ext uri="{BB962C8B-B14F-4D97-AF65-F5344CB8AC3E}">
        <p14:creationId xmlns:p14="http://schemas.microsoft.com/office/powerpoint/2010/main" val="3253055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371" y="309552"/>
            <a:ext cx="9420792" cy="1111232"/>
          </a:xfrm>
        </p:spPr>
        <p:txBody>
          <a:bodyPr>
            <a:normAutofit/>
          </a:bodyPr>
          <a:lstStyle/>
          <a:p>
            <a:r>
              <a:rPr lang="en-US" sz="4800"/>
              <a:t>Goal #1: 21st Century Integration</a:t>
            </a:r>
          </a:p>
        </p:txBody>
      </p:sp>
      <p:sp>
        <p:nvSpPr>
          <p:cNvPr id="98" name="Content Placeholder 97">
            <a:extLst>
              <a:ext uri="{FF2B5EF4-FFF2-40B4-BE49-F238E27FC236}">
                <a16:creationId xmlns:a16="http://schemas.microsoft.com/office/drawing/2014/main" id="{5C85377C-96A9-3D0D-34E7-E9EC0E4C31A1}"/>
              </a:ext>
            </a:extLst>
          </p:cNvPr>
          <p:cNvSpPr>
            <a:spLocks noGrp="1"/>
          </p:cNvSpPr>
          <p:nvPr>
            <p:ph idx="1"/>
          </p:nvPr>
        </p:nvSpPr>
        <p:spPr>
          <a:xfrm>
            <a:off x="637953" y="1420746"/>
            <a:ext cx="10334561" cy="3991226"/>
          </a:xfrm>
        </p:spPr>
        <p:txBody>
          <a:bodyPr>
            <a:normAutofit fontScale="92500" lnSpcReduction="20000"/>
          </a:bodyPr>
          <a:lstStyle/>
          <a:p>
            <a:pPr marL="457200" indent="-457200">
              <a:buAutoNum type="arabicParenR"/>
            </a:pPr>
            <a:r>
              <a:rPr lang="en-US" b="1">
                <a:latin typeface="Times New Roman"/>
                <a:cs typeface="Times New Roman"/>
              </a:rPr>
              <a:t>Increase in the number of job-embedded professional learning opportunities that incorporate the expertise of building principals planning alongside district administration by 75% from SY 24-25</a:t>
            </a:r>
            <a:endParaRPr lang="en-US" b="1">
              <a:latin typeface="Impact" panose="020B0806030902050204"/>
              <a:cs typeface="Times New Roman"/>
            </a:endParaRPr>
          </a:p>
          <a:p>
            <a:pPr marL="914400" lvl="1">
              <a:buFont typeface="Courier New" panose="020B0604020202020204" pitchFamily="34" charset="0"/>
              <a:buChar char="o"/>
            </a:pPr>
            <a:r>
              <a:rPr lang="en-US">
                <a:latin typeface="Times New Roman"/>
                <a:cs typeface="Times New Roman"/>
              </a:rPr>
              <a:t>Administrative Meetings will continue to be instructionally-focused learning sessions for principals and district administrators. Ultimately, all training sessions will be germane to data points resulting from walk-through trend analyses.</a:t>
            </a:r>
            <a:endParaRPr lang="en-US">
              <a:latin typeface="Impact" panose="020B0806030902050204"/>
              <a:cs typeface="Times New Roman"/>
            </a:endParaRPr>
          </a:p>
          <a:p>
            <a:pPr marL="914400" lvl="1">
              <a:buFont typeface="Courier New" panose="020B0604020202020204" pitchFamily="34" charset="0"/>
              <a:buChar char="o"/>
            </a:pPr>
            <a:r>
              <a:rPr lang="en-US">
                <a:latin typeface="Times New Roman"/>
                <a:cs typeface="Times New Roman"/>
              </a:rPr>
              <a:t>Administrative meetings will continue to have instructionally focused agendas with accompanying sign in sheets. Meetings will take place for horizontal and vertical articulation supports to build content knowledge and pedagogy if applicable and integration of technology to enhance the current curricula through structured Teacher Enrichment Success Periods district-wide.</a:t>
            </a:r>
            <a:endParaRPr lang="en-US"/>
          </a:p>
        </p:txBody>
      </p:sp>
      <p:pic>
        <p:nvPicPr>
          <p:cNvPr id="3" name="Picture 2">
            <a:extLst>
              <a:ext uri="{FF2B5EF4-FFF2-40B4-BE49-F238E27FC236}">
                <a16:creationId xmlns:a16="http://schemas.microsoft.com/office/drawing/2014/main" id="{10E6F7B4-D209-0E01-BA1E-698B7C4121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2" y="48122"/>
            <a:ext cx="1152525" cy="1152525"/>
          </a:xfrm>
          <a:prstGeom prst="rect">
            <a:avLst/>
          </a:prstGeom>
          <a:noFill/>
          <a:ln>
            <a:noFill/>
          </a:ln>
        </p:spPr>
      </p:pic>
    </p:spTree>
    <p:extLst>
      <p:ext uri="{BB962C8B-B14F-4D97-AF65-F5344CB8AC3E}">
        <p14:creationId xmlns:p14="http://schemas.microsoft.com/office/powerpoint/2010/main" val="416377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25EEDC5-ED06-BD44-CA1D-087C709E9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F7977-9622-237D-20C4-0832502F1F4B}"/>
              </a:ext>
            </a:extLst>
          </p:cNvPr>
          <p:cNvSpPr>
            <a:spLocks noGrp="1"/>
          </p:cNvSpPr>
          <p:nvPr>
            <p:ph type="title"/>
          </p:nvPr>
        </p:nvSpPr>
        <p:spPr>
          <a:xfrm>
            <a:off x="1552371" y="309552"/>
            <a:ext cx="9420792" cy="1111232"/>
          </a:xfrm>
        </p:spPr>
        <p:txBody>
          <a:bodyPr>
            <a:normAutofit/>
          </a:bodyPr>
          <a:lstStyle/>
          <a:p>
            <a:r>
              <a:rPr lang="en-US" sz="4800"/>
              <a:t>Goal #1: 21st Century Integration</a:t>
            </a:r>
          </a:p>
        </p:txBody>
      </p:sp>
      <p:sp>
        <p:nvSpPr>
          <p:cNvPr id="98" name="Content Placeholder 97">
            <a:extLst>
              <a:ext uri="{FF2B5EF4-FFF2-40B4-BE49-F238E27FC236}">
                <a16:creationId xmlns:a16="http://schemas.microsoft.com/office/drawing/2014/main" id="{38715D85-BC8D-AEA9-F132-348830C4F6EF}"/>
              </a:ext>
            </a:extLst>
          </p:cNvPr>
          <p:cNvSpPr>
            <a:spLocks noGrp="1"/>
          </p:cNvSpPr>
          <p:nvPr>
            <p:ph idx="1"/>
          </p:nvPr>
        </p:nvSpPr>
        <p:spPr>
          <a:xfrm>
            <a:off x="531629" y="978196"/>
            <a:ext cx="10706986" cy="4455042"/>
          </a:xfrm>
        </p:spPr>
        <p:txBody>
          <a:bodyPr>
            <a:normAutofit/>
          </a:bodyPr>
          <a:lstStyle/>
          <a:p>
            <a:pPr marL="0" indent="0">
              <a:lnSpc>
                <a:spcPct val="109999"/>
              </a:lnSpc>
              <a:buNone/>
            </a:pPr>
            <a:r>
              <a:rPr lang="en-US" sz="2800" b="1">
                <a:solidFill>
                  <a:schemeClr val="accent1"/>
                </a:solidFill>
                <a:latin typeface="Times New Roman"/>
                <a:cs typeface="Times New Roman"/>
              </a:rPr>
              <a:t>2)</a:t>
            </a:r>
            <a:r>
              <a:rPr lang="en-US" sz="2400" b="1">
                <a:latin typeface="Times New Roman"/>
                <a:cs typeface="Times New Roman"/>
              </a:rPr>
              <a:t> By May 2026, 60% of students in each preparedness group  will meet or exceed their assigned end of year growth target in mathematics.</a:t>
            </a:r>
            <a:endParaRPr lang="en-US" sz="2400" b="1">
              <a:latin typeface="Impact"/>
              <a:cs typeface="Times New Roman"/>
            </a:endParaRPr>
          </a:p>
          <a:p>
            <a:pPr marL="914400" lvl="1">
              <a:lnSpc>
                <a:spcPct val="109999"/>
              </a:lnSpc>
              <a:buFont typeface="Courier New" panose="020B0604020202020204" pitchFamily="34" charset="0"/>
              <a:buChar char="o"/>
            </a:pPr>
            <a:r>
              <a:rPr lang="en-US" sz="2000">
                <a:latin typeface="Times New Roman"/>
                <a:cs typeface="Times New Roman"/>
              </a:rPr>
              <a:t>The assessments that will be used to measure progress towards the assigned growth targets include the </a:t>
            </a:r>
            <a:r>
              <a:rPr lang="en-US" sz="2000" err="1">
                <a:latin typeface="Times New Roman"/>
                <a:cs typeface="Times New Roman"/>
              </a:rPr>
              <a:t>iReady</a:t>
            </a:r>
            <a:r>
              <a:rPr lang="en-US" sz="2000">
                <a:latin typeface="Times New Roman"/>
                <a:cs typeface="Times New Roman"/>
              </a:rPr>
              <a:t> Diagnostic. NWEA MAP, District Benchmark Assessments, and select Performance Tasks in the area of Mathematics.</a:t>
            </a:r>
            <a:endParaRPr lang="en-US" sz="2000"/>
          </a:p>
          <a:p>
            <a:pPr marL="914400" lvl="1">
              <a:lnSpc>
                <a:spcPct val="109999"/>
              </a:lnSpc>
              <a:buFont typeface="Courier New" panose="020B0604020202020204" pitchFamily="34" charset="0"/>
              <a:buChar char="o"/>
            </a:pPr>
            <a:r>
              <a:rPr lang="en-US" sz="2000">
                <a:latin typeface="Times New Roman"/>
                <a:cs typeface="Times New Roman"/>
              </a:rPr>
              <a:t>The district will continue to report out all data in the area of mathematics in Curriculum Committee as per the assessment calendar as well as the Board of Education Meeting.</a:t>
            </a:r>
            <a:endParaRPr lang="en-US" sz="2000"/>
          </a:p>
        </p:txBody>
      </p:sp>
      <p:pic>
        <p:nvPicPr>
          <p:cNvPr id="3" name="Picture 2">
            <a:extLst>
              <a:ext uri="{FF2B5EF4-FFF2-40B4-BE49-F238E27FC236}">
                <a16:creationId xmlns:a16="http://schemas.microsoft.com/office/drawing/2014/main" id="{EFA7CD7E-A545-4F65-9CE0-6D06FAFFE2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94" y="191424"/>
            <a:ext cx="1152525" cy="1152525"/>
          </a:xfrm>
          <a:prstGeom prst="rect">
            <a:avLst/>
          </a:prstGeom>
          <a:noFill/>
          <a:ln>
            <a:noFill/>
          </a:ln>
        </p:spPr>
      </p:pic>
    </p:spTree>
    <p:extLst>
      <p:ext uri="{BB962C8B-B14F-4D97-AF65-F5344CB8AC3E}">
        <p14:creationId xmlns:p14="http://schemas.microsoft.com/office/powerpoint/2010/main" val="302628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CF7BF32-A17D-140A-96A3-F95823B88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E934E-D306-FC07-7A9C-23B54F65CFD7}"/>
              </a:ext>
            </a:extLst>
          </p:cNvPr>
          <p:cNvSpPr>
            <a:spLocks noGrp="1"/>
          </p:cNvSpPr>
          <p:nvPr>
            <p:ph type="title"/>
          </p:nvPr>
        </p:nvSpPr>
        <p:spPr>
          <a:xfrm>
            <a:off x="1552371" y="309552"/>
            <a:ext cx="9420792" cy="1111232"/>
          </a:xfrm>
        </p:spPr>
        <p:txBody>
          <a:bodyPr>
            <a:normAutofit/>
          </a:bodyPr>
          <a:lstStyle/>
          <a:p>
            <a:r>
              <a:rPr lang="en-US" sz="4800"/>
              <a:t>Goal #1: 21st Century Integration</a:t>
            </a:r>
          </a:p>
        </p:txBody>
      </p:sp>
      <p:sp>
        <p:nvSpPr>
          <p:cNvPr id="98" name="Content Placeholder 97">
            <a:extLst>
              <a:ext uri="{FF2B5EF4-FFF2-40B4-BE49-F238E27FC236}">
                <a16:creationId xmlns:a16="http://schemas.microsoft.com/office/drawing/2014/main" id="{FDE6D43B-029E-2E77-F453-3A74C97F483A}"/>
              </a:ext>
            </a:extLst>
          </p:cNvPr>
          <p:cNvSpPr>
            <a:spLocks noGrp="1"/>
          </p:cNvSpPr>
          <p:nvPr>
            <p:ph idx="1"/>
          </p:nvPr>
        </p:nvSpPr>
        <p:spPr>
          <a:xfrm>
            <a:off x="805149" y="1420746"/>
            <a:ext cx="10167365" cy="3751863"/>
          </a:xfrm>
        </p:spPr>
        <p:txBody>
          <a:bodyPr>
            <a:normAutofit fontScale="92500"/>
          </a:bodyPr>
          <a:lstStyle/>
          <a:p>
            <a:pPr marL="0" indent="0">
              <a:lnSpc>
                <a:spcPct val="109999"/>
              </a:lnSpc>
              <a:buNone/>
            </a:pPr>
            <a:r>
              <a:rPr lang="en-US" sz="2800" b="1">
                <a:solidFill>
                  <a:schemeClr val="accent1"/>
                </a:solidFill>
                <a:latin typeface="Times New Roman"/>
                <a:cs typeface="Times New Roman"/>
              </a:rPr>
              <a:t>3)</a:t>
            </a:r>
            <a:r>
              <a:rPr lang="en-US" sz="2400" b="1">
                <a:latin typeface="Times New Roman"/>
                <a:cs typeface="Times New Roman"/>
              </a:rPr>
              <a:t> By May 2026, 60% of students in each preparedness group  will meet or exceed their assigned end of year growth target in ELA.</a:t>
            </a:r>
            <a:endParaRPr lang="en-US" sz="2400" b="1">
              <a:latin typeface="Impact"/>
              <a:cs typeface="Times New Roman"/>
            </a:endParaRPr>
          </a:p>
          <a:p>
            <a:pPr marL="800100" lvl="1" indent="-342900">
              <a:lnSpc>
                <a:spcPct val="109999"/>
              </a:lnSpc>
              <a:buFont typeface="Courier New" panose="020B0604020202020204" pitchFamily="34" charset="0"/>
              <a:buChar char="o"/>
            </a:pPr>
            <a:r>
              <a:rPr lang="en-US" sz="2000">
                <a:latin typeface="Times New Roman"/>
                <a:cs typeface="Times New Roman"/>
              </a:rPr>
              <a:t>The assessments that will be used to measure progress towards the assigned growth targets include Reading Diagnostics, District Benchmarks, and Performance Tasks in the area of English Language Arts.</a:t>
            </a:r>
            <a:endParaRPr lang="en-US" sz="20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2000">
                <a:latin typeface="Times New Roman"/>
                <a:cs typeface="Times New Roman"/>
              </a:rPr>
              <a:t>The district will continue to report out all data in the area of English Language Arts in Curriculum Committee as per the assessment calendar as well as the Board of Education Meeting.</a:t>
            </a:r>
            <a:endParaRPr lang="en-US" sz="2000"/>
          </a:p>
          <a:p>
            <a:pPr marL="0" indent="0">
              <a:lnSpc>
                <a:spcPct val="109999"/>
              </a:lnSpc>
              <a:buNone/>
            </a:pPr>
            <a:endParaRPr lang="en-US" b="1">
              <a:latin typeface="Times New Roman"/>
              <a:cs typeface="Times New Roman"/>
            </a:endParaRPr>
          </a:p>
        </p:txBody>
      </p:sp>
      <p:pic>
        <p:nvPicPr>
          <p:cNvPr id="3" name="Picture 2">
            <a:extLst>
              <a:ext uri="{FF2B5EF4-FFF2-40B4-BE49-F238E27FC236}">
                <a16:creationId xmlns:a16="http://schemas.microsoft.com/office/drawing/2014/main" id="{42C8CF2E-BC0B-F4C8-6373-C883847A22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343" y="164128"/>
            <a:ext cx="1152525" cy="1152525"/>
          </a:xfrm>
          <a:prstGeom prst="rect">
            <a:avLst/>
          </a:prstGeom>
          <a:noFill/>
          <a:ln>
            <a:noFill/>
          </a:ln>
        </p:spPr>
      </p:pic>
    </p:spTree>
    <p:extLst>
      <p:ext uri="{BB962C8B-B14F-4D97-AF65-F5344CB8AC3E}">
        <p14:creationId xmlns:p14="http://schemas.microsoft.com/office/powerpoint/2010/main" val="22118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2D42D7D-5C97-3B21-F94C-EA6BACAFA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A1482-926D-0103-3E43-CBE6EBEE2D15}"/>
              </a:ext>
            </a:extLst>
          </p:cNvPr>
          <p:cNvSpPr>
            <a:spLocks noGrp="1"/>
          </p:cNvSpPr>
          <p:nvPr>
            <p:ph type="title"/>
          </p:nvPr>
        </p:nvSpPr>
        <p:spPr>
          <a:xfrm>
            <a:off x="1552371" y="309552"/>
            <a:ext cx="9420792" cy="1111232"/>
          </a:xfrm>
        </p:spPr>
        <p:txBody>
          <a:bodyPr>
            <a:normAutofit/>
          </a:bodyPr>
          <a:lstStyle/>
          <a:p>
            <a:r>
              <a:rPr lang="en-US" sz="4800"/>
              <a:t>Goal #1: 21st Century Integration</a:t>
            </a:r>
          </a:p>
        </p:txBody>
      </p:sp>
      <p:sp>
        <p:nvSpPr>
          <p:cNvPr id="98" name="Content Placeholder 97">
            <a:extLst>
              <a:ext uri="{FF2B5EF4-FFF2-40B4-BE49-F238E27FC236}">
                <a16:creationId xmlns:a16="http://schemas.microsoft.com/office/drawing/2014/main" id="{8A276121-FE0F-C835-AA0D-D084BABA5518}"/>
              </a:ext>
            </a:extLst>
          </p:cNvPr>
          <p:cNvSpPr>
            <a:spLocks noGrp="1"/>
          </p:cNvSpPr>
          <p:nvPr>
            <p:ph idx="1"/>
          </p:nvPr>
        </p:nvSpPr>
        <p:spPr>
          <a:xfrm>
            <a:off x="474643" y="1420746"/>
            <a:ext cx="10497871" cy="3751863"/>
          </a:xfrm>
        </p:spPr>
        <p:txBody>
          <a:bodyPr>
            <a:normAutofit/>
          </a:bodyPr>
          <a:lstStyle/>
          <a:p>
            <a:pPr marL="0" indent="0">
              <a:lnSpc>
                <a:spcPct val="109999"/>
              </a:lnSpc>
              <a:buNone/>
            </a:pPr>
            <a:r>
              <a:rPr lang="en-US" sz="2800" b="1">
                <a:solidFill>
                  <a:schemeClr val="accent1"/>
                </a:solidFill>
                <a:latin typeface="Times New Roman"/>
                <a:cs typeface="Times New Roman"/>
              </a:rPr>
              <a:t>4)</a:t>
            </a:r>
            <a:r>
              <a:rPr lang="en-US" sz="2400" b="1">
                <a:latin typeface="Times New Roman"/>
                <a:cs typeface="Times New Roman"/>
              </a:rPr>
              <a:t> By May 2026, 60% of students in each preparedness group will meet or exceed their assigned end of year growth target in Science.</a:t>
            </a:r>
            <a:endParaRPr lang="en-US" sz="2400" b="1">
              <a:latin typeface="Impact"/>
              <a:cs typeface="Times New Roman"/>
            </a:endParaRPr>
          </a:p>
          <a:p>
            <a:pPr marL="800100" lvl="1" indent="-342900">
              <a:lnSpc>
                <a:spcPct val="109999"/>
              </a:lnSpc>
              <a:buFont typeface="Courier New" panose="020B0604020202020204" pitchFamily="34" charset="0"/>
              <a:buChar char="o"/>
            </a:pPr>
            <a:r>
              <a:rPr lang="en-US" sz="2000">
                <a:latin typeface="Times New Roman"/>
                <a:cs typeface="Times New Roman"/>
              </a:rPr>
              <a:t>The assessments that will be used to measure progress towards the assigned growth targets include benchmark assessments in the area of Science.</a:t>
            </a:r>
            <a:endParaRPr lang="en-US" sz="20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2000">
                <a:latin typeface="Times New Roman"/>
                <a:cs typeface="Times New Roman"/>
              </a:rPr>
              <a:t>The district will continue to report out all data in the area of Science in Curriculum Committee as per the assessment calendar as well as the Board of Education Meeting.</a:t>
            </a:r>
            <a:endParaRPr lang="en-US" sz="2000"/>
          </a:p>
          <a:p>
            <a:pPr marL="0" indent="0">
              <a:lnSpc>
                <a:spcPct val="109999"/>
              </a:lnSpc>
              <a:buNone/>
            </a:pPr>
            <a:endParaRPr lang="en-US" b="1">
              <a:latin typeface="Times New Roman"/>
              <a:cs typeface="Times New Roman"/>
            </a:endParaRPr>
          </a:p>
        </p:txBody>
      </p:sp>
      <p:pic>
        <p:nvPicPr>
          <p:cNvPr id="3" name="Picture 2">
            <a:extLst>
              <a:ext uri="{FF2B5EF4-FFF2-40B4-BE49-F238E27FC236}">
                <a16:creationId xmlns:a16="http://schemas.microsoft.com/office/drawing/2014/main" id="{E169F181-8270-B896-1CF9-15E4D4313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582" y="191423"/>
            <a:ext cx="1152525" cy="1152525"/>
          </a:xfrm>
          <a:prstGeom prst="rect">
            <a:avLst/>
          </a:prstGeom>
          <a:noFill/>
          <a:ln>
            <a:noFill/>
          </a:ln>
        </p:spPr>
      </p:pic>
    </p:spTree>
    <p:extLst>
      <p:ext uri="{BB962C8B-B14F-4D97-AF65-F5344CB8AC3E}">
        <p14:creationId xmlns:p14="http://schemas.microsoft.com/office/powerpoint/2010/main" val="3380570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0A24A82-ECF7-5E60-6FF2-A27BECD5D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4BDF8-5FD9-6A42-9E08-89E87CB3D16B}"/>
              </a:ext>
            </a:extLst>
          </p:cNvPr>
          <p:cNvSpPr>
            <a:spLocks noGrp="1"/>
          </p:cNvSpPr>
          <p:nvPr>
            <p:ph type="title"/>
          </p:nvPr>
        </p:nvSpPr>
        <p:spPr>
          <a:xfrm>
            <a:off x="1552371" y="309552"/>
            <a:ext cx="9420792" cy="1111232"/>
          </a:xfrm>
        </p:spPr>
        <p:txBody>
          <a:bodyPr>
            <a:normAutofit/>
          </a:bodyPr>
          <a:lstStyle/>
          <a:p>
            <a:r>
              <a:rPr lang="en-US" sz="4800"/>
              <a:t>Goal #1: 21st Century Integration</a:t>
            </a:r>
          </a:p>
        </p:txBody>
      </p:sp>
      <p:sp>
        <p:nvSpPr>
          <p:cNvPr id="98" name="Content Placeholder 97">
            <a:extLst>
              <a:ext uri="{FF2B5EF4-FFF2-40B4-BE49-F238E27FC236}">
                <a16:creationId xmlns:a16="http://schemas.microsoft.com/office/drawing/2014/main" id="{D2C3C533-66E5-AD09-D9A5-E35751FADA3B}"/>
              </a:ext>
            </a:extLst>
          </p:cNvPr>
          <p:cNvSpPr>
            <a:spLocks noGrp="1"/>
          </p:cNvSpPr>
          <p:nvPr>
            <p:ph idx="1"/>
          </p:nvPr>
        </p:nvSpPr>
        <p:spPr>
          <a:xfrm>
            <a:off x="401197" y="1420746"/>
            <a:ext cx="10883461" cy="3751863"/>
          </a:xfrm>
        </p:spPr>
        <p:txBody>
          <a:bodyPr>
            <a:normAutofit lnSpcReduction="10000"/>
          </a:bodyPr>
          <a:lstStyle/>
          <a:p>
            <a:pPr marL="0" indent="0">
              <a:lnSpc>
                <a:spcPct val="109999"/>
              </a:lnSpc>
              <a:buNone/>
            </a:pPr>
            <a:r>
              <a:rPr lang="en-US" sz="2800" b="1">
                <a:solidFill>
                  <a:schemeClr val="accent1"/>
                </a:solidFill>
                <a:latin typeface="Times New Roman"/>
                <a:cs typeface="Times New Roman"/>
              </a:rPr>
              <a:t>5)</a:t>
            </a:r>
            <a:r>
              <a:rPr lang="en-US" sz="2400" b="1">
                <a:latin typeface="Times New Roman"/>
                <a:cs typeface="Times New Roman"/>
              </a:rPr>
              <a:t> By June 2026, 5% increases across all areas on the New Jersey Student Learning Assessment (Mathematics, Science, and English Language Arts)</a:t>
            </a:r>
            <a:endParaRPr lang="en-US" sz="2400" b="1">
              <a:latin typeface="Impact"/>
              <a:cs typeface="Times New Roman"/>
            </a:endParaRPr>
          </a:p>
          <a:p>
            <a:pPr marL="800100" lvl="1" indent="-342900">
              <a:lnSpc>
                <a:spcPct val="109999"/>
              </a:lnSpc>
              <a:buFont typeface="Courier New" panose="020B0604020202020204" pitchFamily="34" charset="0"/>
              <a:buChar char="o"/>
            </a:pPr>
            <a:r>
              <a:rPr lang="en-US" sz="2000">
                <a:latin typeface="Times New Roman"/>
                <a:cs typeface="Times New Roman"/>
              </a:rPr>
              <a:t>The assessments that will be used to measure progress towards the assigned growth targets include Reading Diagnostics, District Benchmarks, and Performance Tasks in the area of English Language Arts.</a:t>
            </a:r>
            <a:endParaRPr lang="en-US" sz="20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2000">
                <a:latin typeface="Times New Roman"/>
                <a:cs typeface="Times New Roman"/>
              </a:rPr>
              <a:t>The district will continue to report out all data in the area of English Language Arts in Curriculum Committee as per the assessment calendar as well as the Board of Education Meeting.</a:t>
            </a:r>
            <a:endParaRPr lang="en-US" sz="2000"/>
          </a:p>
        </p:txBody>
      </p:sp>
      <p:pic>
        <p:nvPicPr>
          <p:cNvPr id="3" name="Picture 2">
            <a:extLst>
              <a:ext uri="{FF2B5EF4-FFF2-40B4-BE49-F238E27FC236}">
                <a16:creationId xmlns:a16="http://schemas.microsoft.com/office/drawing/2014/main" id="{190A5158-8812-AD91-8ED3-6FB875A9CD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06" y="288905"/>
            <a:ext cx="1152525" cy="1152525"/>
          </a:xfrm>
          <a:prstGeom prst="rect">
            <a:avLst/>
          </a:prstGeom>
          <a:noFill/>
          <a:ln>
            <a:noFill/>
          </a:ln>
        </p:spPr>
      </p:pic>
    </p:spTree>
    <p:extLst>
      <p:ext uri="{BB962C8B-B14F-4D97-AF65-F5344CB8AC3E}">
        <p14:creationId xmlns:p14="http://schemas.microsoft.com/office/powerpoint/2010/main" val="4055261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524829" y="162660"/>
            <a:ext cx="9420792" cy="1111232"/>
          </a:xfrm>
        </p:spPr>
        <p:txBody>
          <a:bodyPr>
            <a:normAutofit/>
          </a:bodyPr>
          <a:lstStyle/>
          <a:p>
            <a:r>
              <a:rPr lang="en-US" sz="4800"/>
              <a:t>Goal #1: 21st Century Integration</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411830" y="1189777"/>
            <a:ext cx="10883461" cy="4200930"/>
          </a:xfrm>
        </p:spPr>
        <p:txBody>
          <a:bodyPr>
            <a:normAutofit fontScale="92500" lnSpcReduction="20000"/>
          </a:bodyPr>
          <a:lstStyle/>
          <a:p>
            <a:pPr marL="0" indent="0">
              <a:lnSpc>
                <a:spcPct val="109999"/>
              </a:lnSpc>
              <a:buNone/>
            </a:pPr>
            <a:r>
              <a:rPr lang="en-US" sz="2400" b="1">
                <a:solidFill>
                  <a:schemeClr val="accent1"/>
                </a:solidFill>
                <a:latin typeface="Times New Roman"/>
                <a:cs typeface="Times New Roman"/>
              </a:rPr>
              <a:t>6)</a:t>
            </a:r>
            <a:r>
              <a:rPr lang="en-US" b="1">
                <a:latin typeface="Times New Roman"/>
                <a:cs typeface="Times New Roman"/>
              </a:rPr>
              <a:t> By June 2026, 100% of students will continue to have access to meaningful experiences of powerful learning opportunities and will demonstrate competencies and skills for the digital age.</a:t>
            </a:r>
            <a:endParaRPr lang="en-US"/>
          </a:p>
          <a:p>
            <a:pPr marL="800100" lvl="1" indent="-342900">
              <a:lnSpc>
                <a:spcPct val="109999"/>
              </a:lnSpc>
              <a:buFont typeface="Courier New" panose="020B0604020202020204" pitchFamily="34" charset="0"/>
              <a:buChar char="o"/>
            </a:pPr>
            <a:r>
              <a:rPr lang="en-US" sz="1500">
                <a:latin typeface="Times New Roman"/>
                <a:cs typeface="Times New Roman"/>
              </a:rPr>
              <a:t>All students will continue to receive dedicated devices (Chromebooks) and accessories for year-round access in and out of school</a:t>
            </a:r>
            <a:endParaRPr lang="en-US" sz="15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1500">
                <a:latin typeface="Times New Roman"/>
                <a:cs typeface="Times New Roman"/>
              </a:rPr>
              <a:t>The district will continue to strengthen its device management plan to address repairs of accidental damage and provide extended warranties</a:t>
            </a:r>
            <a:endParaRPr lang="en-US" sz="15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1500">
                <a:latin typeface="Times New Roman"/>
                <a:cs typeface="Times New Roman"/>
              </a:rPr>
              <a:t>The district will ensure processes and protocols at the school level are followed to replace lost, damaged, or stolen devices. This will include device management and inventory systems.</a:t>
            </a:r>
            <a:endParaRPr lang="en-US" sz="1500"/>
          </a:p>
          <a:p>
            <a:pPr marL="800100" lvl="1" indent="-342900">
              <a:lnSpc>
                <a:spcPct val="109999"/>
              </a:lnSpc>
              <a:buFont typeface="Courier New" panose="020B0604020202020204" pitchFamily="34" charset="0"/>
              <a:buChar char="o"/>
            </a:pPr>
            <a:r>
              <a:rPr lang="en-US" sz="1500">
                <a:latin typeface="Times New Roman"/>
                <a:cs typeface="Times New Roman"/>
              </a:rPr>
              <a:t>The district will continue support of full-time, school-based Technology Coordinators and VILS Coaches to help build educator capacity districtwide in the integration of technology across all subjects</a:t>
            </a:r>
            <a:endParaRPr lang="en-US" sz="15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1500">
                <a:latin typeface="Times New Roman"/>
                <a:cs typeface="Times New Roman"/>
              </a:rPr>
              <a:t>Schools will continue to cultivate student tech teams to involve students directly in the planning, execution, and day-to-day management of implementation</a:t>
            </a:r>
            <a:endParaRPr lang="en-US" sz="1500">
              <a:latin typeface="Impact" panose="020B0806030902050204"/>
              <a:cs typeface="Times New Roman"/>
            </a:endParaRPr>
          </a:p>
          <a:p>
            <a:pPr marL="800100" lvl="1" indent="-342900">
              <a:lnSpc>
                <a:spcPct val="109999"/>
              </a:lnSpc>
              <a:buFont typeface="Courier New" panose="020B0604020202020204" pitchFamily="34" charset="0"/>
              <a:buChar char="o"/>
            </a:pPr>
            <a:r>
              <a:rPr lang="en-US" sz="1500">
                <a:latin typeface="Times New Roman"/>
                <a:cs typeface="Times New Roman"/>
              </a:rPr>
              <a:t>The district will continue to incorporate a 3-tiered system of assessing the degree of technology integration across the schools to include Technology Integration Matrix Lesson Observation Tool (TIM-O) walk throughs, Fall/Winter/Spring teacher/student surveys, and Usage Inventories (Time and Data).</a:t>
            </a:r>
            <a:endParaRPr lang="en-US" sz="1500"/>
          </a:p>
        </p:txBody>
      </p:sp>
      <p:pic>
        <p:nvPicPr>
          <p:cNvPr id="3" name="Picture 2">
            <a:extLst>
              <a:ext uri="{FF2B5EF4-FFF2-40B4-BE49-F238E27FC236}">
                <a16:creationId xmlns:a16="http://schemas.microsoft.com/office/drawing/2014/main" id="{A23DCBF1-3698-35CF-9BE7-3B67673ACB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72" y="142013"/>
            <a:ext cx="1152525" cy="1152525"/>
          </a:xfrm>
          <a:prstGeom prst="rect">
            <a:avLst/>
          </a:prstGeom>
          <a:noFill/>
          <a:ln>
            <a:noFill/>
          </a:ln>
        </p:spPr>
      </p:pic>
    </p:spTree>
    <p:extLst>
      <p:ext uri="{BB962C8B-B14F-4D97-AF65-F5344CB8AC3E}">
        <p14:creationId xmlns:p14="http://schemas.microsoft.com/office/powerpoint/2010/main" val="286852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pic>
        <p:nvPicPr>
          <p:cNvPr id="103" name="Picture 102">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5" name="Freeform: Shape 104">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414523" y="782011"/>
            <a:ext cx="9618133" cy="1043108"/>
          </a:xfrm>
        </p:spPr>
        <p:txBody>
          <a:bodyPr>
            <a:normAutofit/>
          </a:bodyPr>
          <a:lstStyle/>
          <a:p>
            <a:pPr algn="ctr"/>
            <a:r>
              <a:rPr lang="en-US" sz="4800">
                <a:solidFill>
                  <a:srgbClr val="00B050"/>
                </a:solidFill>
              </a:rPr>
              <a:t>Goal #2: Community Engagement</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1220448" y="1734669"/>
            <a:ext cx="10156389" cy="4341320"/>
          </a:xfrm>
        </p:spPr>
        <p:txBody>
          <a:bodyPr>
            <a:normAutofit/>
          </a:bodyPr>
          <a:lstStyle/>
          <a:p>
            <a:pPr marL="0" indent="0">
              <a:lnSpc>
                <a:spcPct val="110000"/>
              </a:lnSpc>
              <a:buNone/>
            </a:pPr>
            <a:r>
              <a:rPr lang="en-US" sz="1400" b="1">
                <a:solidFill>
                  <a:srgbClr val="00B050"/>
                </a:solidFill>
                <a:latin typeface="Times New Roman"/>
                <a:cs typeface="Times New Roman"/>
              </a:rPr>
              <a:t>1)</a:t>
            </a:r>
            <a:r>
              <a:rPr lang="en-US" sz="1200" b="1">
                <a:solidFill>
                  <a:schemeClr val="tx1">
                    <a:lumMod val="85000"/>
                    <a:lumOff val="15000"/>
                  </a:schemeClr>
                </a:solidFill>
                <a:latin typeface="Times New Roman"/>
                <a:cs typeface="Times New Roman"/>
              </a:rPr>
              <a:t> The Orange Public Schools will continue a system of consistent communication system for disseminating and receiving information between school administration, teachers, staff, students, parents, and the community.  </a:t>
            </a:r>
          </a:p>
          <a:p>
            <a:pPr lvl="1">
              <a:lnSpc>
                <a:spcPct val="110000"/>
              </a:lnSpc>
              <a:buFont typeface="Courier New" panose="02070309020205020404" pitchFamily="49" charset="0"/>
              <a:buChar char="o"/>
            </a:pPr>
            <a:r>
              <a:rPr lang="en-US" sz="1200" b="1">
                <a:solidFill>
                  <a:schemeClr val="tx1">
                    <a:lumMod val="85000"/>
                    <a:lumOff val="15000"/>
                  </a:schemeClr>
                </a:solidFill>
                <a:latin typeface="Times New Roman"/>
                <a:cs typeface="Times New Roman"/>
              </a:rPr>
              <a:t>Increase the timeliness, access, and effectiveness of all communication with all stakeholders via multiple measures by 60% from the previous school year </a:t>
            </a:r>
          </a:p>
          <a:p>
            <a:pPr lvl="1">
              <a:lnSpc>
                <a:spcPct val="110000"/>
              </a:lnSpc>
              <a:buFont typeface="Courier New" panose="02070309020205020404" pitchFamily="49" charset="0"/>
              <a:buChar char="o"/>
            </a:pPr>
            <a:r>
              <a:rPr lang="en-US" sz="1200">
                <a:solidFill>
                  <a:schemeClr val="tx1">
                    <a:lumMod val="85000"/>
                    <a:lumOff val="15000"/>
                  </a:schemeClr>
                </a:solidFill>
                <a:latin typeface="Times New Roman"/>
                <a:cs typeface="Times New Roman"/>
              </a:rPr>
              <a:t>Social Media Platforms &amp; Website (Instagram, Facebook, and X formally know as Twitter)-Utilize the platforms for immediate news-worthy information as well as the district website via the latest news and announcements section.  </a:t>
            </a:r>
          </a:p>
          <a:p>
            <a:pPr lvl="1">
              <a:lnSpc>
                <a:spcPct val="110000"/>
              </a:lnSpc>
              <a:buFont typeface="Courier New" panose="02070309020205020404" pitchFamily="49" charset="0"/>
              <a:buChar char="o"/>
            </a:pPr>
            <a:r>
              <a:rPr lang="en-US" sz="1200" err="1">
                <a:solidFill>
                  <a:schemeClr val="tx1">
                    <a:lumMod val="85000"/>
                    <a:lumOff val="15000"/>
                  </a:schemeClr>
                </a:solidFill>
                <a:latin typeface="Times New Roman"/>
                <a:cs typeface="Times New Roman"/>
              </a:rPr>
              <a:t>RoboCalls</a:t>
            </a:r>
            <a:r>
              <a:rPr lang="en-US" sz="1200">
                <a:solidFill>
                  <a:schemeClr val="tx1">
                    <a:lumMod val="85000"/>
                    <a:lumOff val="15000"/>
                  </a:schemeClr>
                </a:solidFill>
                <a:latin typeface="Times New Roman"/>
                <a:cs typeface="Times New Roman"/>
              </a:rPr>
              <a:t> via School Wires at the district and school levels; we are incorporating more text to speech and emails for as well as translated versions of all messages both district and at the school level.    </a:t>
            </a:r>
          </a:p>
          <a:p>
            <a:pPr lvl="1">
              <a:lnSpc>
                <a:spcPct val="110000"/>
              </a:lnSpc>
              <a:buFont typeface="Courier New" panose="02070309020205020404" pitchFamily="49" charset="0"/>
              <a:buChar char="o"/>
            </a:pPr>
            <a:r>
              <a:rPr lang="en-US" sz="1200">
                <a:solidFill>
                  <a:schemeClr val="tx1">
                    <a:lumMod val="85000"/>
                    <a:lumOff val="15000"/>
                  </a:schemeClr>
                </a:solidFill>
                <a:latin typeface="Times New Roman"/>
                <a:cs typeface="Times New Roman"/>
              </a:rPr>
              <a:t>Superintendent’s Report (online access to staff and community stakeholders) the day immediately following the board meeting by noon.   </a:t>
            </a:r>
          </a:p>
          <a:p>
            <a:pPr lvl="1">
              <a:lnSpc>
                <a:spcPct val="110000"/>
              </a:lnSpc>
              <a:buFont typeface="Courier New" panose="02070309020205020404" pitchFamily="49" charset="0"/>
              <a:buChar char="o"/>
            </a:pPr>
            <a:r>
              <a:rPr lang="en-US" sz="1200">
                <a:solidFill>
                  <a:schemeClr val="tx1">
                    <a:lumMod val="85000"/>
                    <a:lumOff val="15000"/>
                  </a:schemeClr>
                </a:solidFill>
                <a:latin typeface="Times New Roman"/>
                <a:cs typeface="Times New Roman"/>
              </a:rPr>
              <a:t>Routine face-to-face opportunities to engage with community and stakeholders via PTO, Back to School Nights, Report Card Conference Nights, Community Events within Orange Township as well as partnership meetings based on those established and forthcoming within the school district.   We will continue the parent and student councils at the Superintendent’s Level.    </a:t>
            </a:r>
          </a:p>
          <a:p>
            <a:pPr lvl="1">
              <a:lnSpc>
                <a:spcPct val="110000"/>
              </a:lnSpc>
              <a:buFont typeface="Courier New" panose="02070309020205020404" pitchFamily="49" charset="0"/>
              <a:buChar char="o"/>
            </a:pPr>
            <a:r>
              <a:rPr lang="en-US" sz="1200">
                <a:solidFill>
                  <a:schemeClr val="tx1">
                    <a:lumMod val="85000"/>
                    <a:lumOff val="15000"/>
                  </a:schemeClr>
                </a:solidFill>
                <a:latin typeface="Times New Roman"/>
                <a:cs typeface="Times New Roman"/>
              </a:rPr>
              <a:t>Provide Bilingual Supports for all families to ensure their engagement within the school district via translations, translator supports, and district as well as social level meetings. </a:t>
            </a:r>
          </a:p>
        </p:txBody>
      </p:sp>
      <p:pic>
        <p:nvPicPr>
          <p:cNvPr id="3" name="Picture 2">
            <a:extLst>
              <a:ext uri="{FF2B5EF4-FFF2-40B4-BE49-F238E27FC236}">
                <a16:creationId xmlns:a16="http://schemas.microsoft.com/office/drawing/2014/main" id="{7AA9E4C8-3525-1D73-FE51-29B84DC5E9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23" y="682078"/>
            <a:ext cx="1152525" cy="1152525"/>
          </a:xfrm>
          <a:prstGeom prst="rect">
            <a:avLst/>
          </a:prstGeom>
          <a:noFill/>
          <a:ln>
            <a:noFill/>
          </a:ln>
        </p:spPr>
      </p:pic>
    </p:spTree>
    <p:extLst>
      <p:ext uri="{BB962C8B-B14F-4D97-AF65-F5344CB8AC3E}">
        <p14:creationId xmlns:p14="http://schemas.microsoft.com/office/powerpoint/2010/main" val="842602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pic>
        <p:nvPicPr>
          <p:cNvPr id="103" name="Picture 102">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5" name="Freeform: Shape 104">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414523" y="782011"/>
            <a:ext cx="9618133" cy="1043108"/>
          </a:xfrm>
        </p:spPr>
        <p:txBody>
          <a:bodyPr>
            <a:normAutofit/>
          </a:bodyPr>
          <a:lstStyle/>
          <a:p>
            <a:pPr algn="ctr"/>
            <a:r>
              <a:rPr lang="en-US" sz="4800">
                <a:solidFill>
                  <a:srgbClr val="00B050"/>
                </a:solidFill>
              </a:rPr>
              <a:t>Goal #2: Community Engagement</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1220448" y="1734669"/>
            <a:ext cx="10156389" cy="4341320"/>
          </a:xfrm>
        </p:spPr>
        <p:txBody>
          <a:bodyPr>
            <a:normAutofit/>
          </a:bodyPr>
          <a:lstStyle/>
          <a:p>
            <a:pPr marL="0" indent="0">
              <a:lnSpc>
                <a:spcPct val="110000"/>
              </a:lnSpc>
              <a:buNone/>
            </a:pPr>
            <a:r>
              <a:rPr lang="en-US" sz="1400" b="1">
                <a:solidFill>
                  <a:srgbClr val="00B050"/>
                </a:solidFill>
                <a:latin typeface="Times New Roman"/>
                <a:cs typeface="Times New Roman"/>
              </a:rPr>
              <a:t>2)</a:t>
            </a:r>
            <a:r>
              <a:rPr lang="en-US" sz="1400" b="1">
                <a:solidFill>
                  <a:schemeClr val="tx1">
                    <a:lumMod val="85000"/>
                    <a:lumOff val="15000"/>
                  </a:schemeClr>
                </a:solidFill>
                <a:latin typeface="Times New Roman"/>
                <a:cs typeface="Times New Roman"/>
              </a:rPr>
              <a:t> Increase the use of emerging and available communications outlets to transmit information by 50% (Last Year the Percentage was at 45%)</a:t>
            </a:r>
          </a:p>
          <a:p>
            <a:pPr lvl="1">
              <a:lnSpc>
                <a:spcPct val="110000"/>
              </a:lnSpc>
              <a:buFont typeface="Courier New" panose="02070309020205020404" pitchFamily="49" charset="0"/>
              <a:buChar char="o"/>
            </a:pPr>
            <a:r>
              <a:rPr lang="en-US" sz="1400">
                <a:solidFill>
                  <a:schemeClr val="tx1">
                    <a:lumMod val="85000"/>
                    <a:lumOff val="15000"/>
                  </a:schemeClr>
                </a:solidFill>
                <a:latin typeface="Times New Roman"/>
                <a:cs typeface="Times New Roman"/>
              </a:rPr>
              <a:t>Partner with universities (local and throughout the state) in order to get information to prospective candidates for job fairs and other industry level announcements.  We will conduct virtual and in person job fairs as well to widen the search for potential candidates outside of the University realm. </a:t>
            </a:r>
          </a:p>
          <a:p>
            <a:pPr lvl="1">
              <a:lnSpc>
                <a:spcPct val="110000"/>
              </a:lnSpc>
              <a:buFont typeface="Courier New" panose="02070309020205020404" pitchFamily="49" charset="0"/>
              <a:buChar char="o"/>
            </a:pPr>
            <a:r>
              <a:rPr lang="en-US" sz="1400">
                <a:solidFill>
                  <a:schemeClr val="tx1">
                    <a:lumMod val="85000"/>
                    <a:lumOff val="15000"/>
                  </a:schemeClr>
                </a:solidFill>
                <a:latin typeface="Times New Roman"/>
                <a:cs typeface="Times New Roman"/>
              </a:rPr>
              <a:t>Continue to utilize the Orange Public School App for more timeless information. </a:t>
            </a:r>
          </a:p>
          <a:p>
            <a:pPr lvl="1">
              <a:lnSpc>
                <a:spcPct val="110000"/>
              </a:lnSpc>
              <a:buFont typeface="Courier New" panose="02070309020205020404" pitchFamily="49" charset="0"/>
              <a:buChar char="o"/>
            </a:pPr>
            <a:r>
              <a:rPr lang="en-US" sz="1400">
                <a:solidFill>
                  <a:schemeClr val="tx1">
                    <a:lumMod val="85000"/>
                    <a:lumOff val="15000"/>
                  </a:schemeClr>
                </a:solidFill>
                <a:latin typeface="Times New Roman"/>
                <a:cs typeface="Times New Roman"/>
              </a:rPr>
              <a:t>Continue to utilize the Emergency Pop Up on the website for transmitting important, time sensitive information weekly.  </a:t>
            </a:r>
          </a:p>
          <a:p>
            <a:pPr lvl="1">
              <a:lnSpc>
                <a:spcPct val="110000"/>
              </a:lnSpc>
              <a:buFont typeface="Courier New" panose="02070309020205020404" pitchFamily="49" charset="0"/>
              <a:buChar char="o"/>
            </a:pPr>
            <a:r>
              <a:rPr lang="en-US" sz="1400">
                <a:solidFill>
                  <a:schemeClr val="tx1">
                    <a:lumMod val="85000"/>
                    <a:lumOff val="15000"/>
                  </a:schemeClr>
                </a:solidFill>
                <a:latin typeface="Times New Roman"/>
                <a:cs typeface="Times New Roman"/>
              </a:rPr>
              <a:t>Provide Translations on all documents that are disseminated from schools and district offices.   </a:t>
            </a:r>
          </a:p>
          <a:p>
            <a:pPr lvl="1">
              <a:lnSpc>
                <a:spcPct val="110000"/>
              </a:lnSpc>
              <a:buFont typeface="Courier New" panose="02070309020205020404" pitchFamily="49" charset="0"/>
              <a:buChar char="o"/>
            </a:pPr>
            <a:r>
              <a:rPr lang="en-US" sz="1400">
                <a:solidFill>
                  <a:schemeClr val="tx1">
                    <a:lumMod val="85000"/>
                    <a:lumOff val="15000"/>
                  </a:schemeClr>
                </a:solidFill>
                <a:latin typeface="Times New Roman"/>
                <a:cs typeface="Times New Roman"/>
              </a:rPr>
              <a:t>Create an updated website that is easier to navigate with fidelity (Parent Square Implementation and Completion)</a:t>
            </a:r>
          </a:p>
          <a:p>
            <a:pPr lvl="1">
              <a:lnSpc>
                <a:spcPct val="110000"/>
              </a:lnSpc>
              <a:buFont typeface="Courier New" panose="02070309020205020404" pitchFamily="49" charset="0"/>
              <a:buChar char="o"/>
            </a:pPr>
            <a:r>
              <a:rPr lang="en-US" sz="1400">
                <a:solidFill>
                  <a:schemeClr val="tx1">
                    <a:lumMod val="85000"/>
                    <a:lumOff val="15000"/>
                  </a:schemeClr>
                </a:solidFill>
                <a:latin typeface="Times New Roman"/>
                <a:cs typeface="Times New Roman"/>
              </a:rPr>
              <a:t>Utilize class intercom as a vehicle to get messaging out to families and staff via the social media lens. </a:t>
            </a:r>
          </a:p>
        </p:txBody>
      </p:sp>
      <p:pic>
        <p:nvPicPr>
          <p:cNvPr id="3" name="Picture 2">
            <a:extLst>
              <a:ext uri="{FF2B5EF4-FFF2-40B4-BE49-F238E27FC236}">
                <a16:creationId xmlns:a16="http://schemas.microsoft.com/office/drawing/2014/main" id="{26F0EEE2-FCD2-9453-7AF2-2AB70554B8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56" y="782011"/>
            <a:ext cx="1152525" cy="1152525"/>
          </a:xfrm>
          <a:prstGeom prst="rect">
            <a:avLst/>
          </a:prstGeom>
          <a:noFill/>
          <a:ln>
            <a:noFill/>
          </a:ln>
        </p:spPr>
      </p:pic>
    </p:spTree>
    <p:extLst>
      <p:ext uri="{BB962C8B-B14F-4D97-AF65-F5344CB8AC3E}">
        <p14:creationId xmlns:p14="http://schemas.microsoft.com/office/powerpoint/2010/main" val="169481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pic>
        <p:nvPicPr>
          <p:cNvPr id="103" name="Picture 102">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5" name="Freeform: Shape 104">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414523" y="782011"/>
            <a:ext cx="9618133" cy="1043108"/>
          </a:xfrm>
        </p:spPr>
        <p:txBody>
          <a:bodyPr>
            <a:normAutofit/>
          </a:bodyPr>
          <a:lstStyle/>
          <a:p>
            <a:pPr algn="ctr"/>
            <a:r>
              <a:rPr lang="en-US" sz="4800">
                <a:solidFill>
                  <a:srgbClr val="00B050"/>
                </a:solidFill>
              </a:rPr>
              <a:t>Goal #2: Community Engagement</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1220448" y="1734669"/>
            <a:ext cx="10156389" cy="4341320"/>
          </a:xfrm>
        </p:spPr>
        <p:txBody>
          <a:bodyPr>
            <a:normAutofit/>
          </a:bodyPr>
          <a:lstStyle/>
          <a:p>
            <a:pPr marL="0" indent="0">
              <a:lnSpc>
                <a:spcPct val="110000"/>
              </a:lnSpc>
              <a:buNone/>
            </a:pPr>
            <a:r>
              <a:rPr lang="en-US" sz="1800" b="1">
                <a:solidFill>
                  <a:srgbClr val="00B050"/>
                </a:solidFill>
                <a:latin typeface="Times New Roman"/>
                <a:cs typeface="Times New Roman"/>
              </a:rPr>
              <a:t>3)</a:t>
            </a:r>
            <a:r>
              <a:rPr lang="en-US" sz="1800" b="1">
                <a:solidFill>
                  <a:schemeClr val="tx1">
                    <a:lumMod val="85000"/>
                    <a:lumOff val="15000"/>
                  </a:schemeClr>
                </a:solidFill>
                <a:latin typeface="Times New Roman"/>
                <a:cs typeface="Times New Roman"/>
              </a:rPr>
              <a:t> Continue Parent and Student Councils at the Superintendent’s Level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Have monthly meetings with parents and students about academics as well as self-care supports; student council meetings will take place separately from the parent council.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Continue the Bilingual Parent Advisory and ensure that the meetings are quarterly.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Continue the Special Education Advisory Council Meetings and ensure that the meetings take place quarterly.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Continue the Early Childhood Advisory Council Meetings and ensure that the meetings take place quarterly.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Continue the Nutrition Advisory Council alongside school level student councils.  Ensure that the meetings take place quarterly. </a:t>
            </a:r>
          </a:p>
        </p:txBody>
      </p:sp>
      <p:pic>
        <p:nvPicPr>
          <p:cNvPr id="3" name="Picture 2">
            <a:extLst>
              <a:ext uri="{FF2B5EF4-FFF2-40B4-BE49-F238E27FC236}">
                <a16:creationId xmlns:a16="http://schemas.microsoft.com/office/drawing/2014/main" id="{9C449684-9BAA-29DF-4FA4-F940270618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56" y="727302"/>
            <a:ext cx="1152525" cy="1152525"/>
          </a:xfrm>
          <a:prstGeom prst="rect">
            <a:avLst/>
          </a:prstGeom>
          <a:noFill/>
          <a:ln>
            <a:noFill/>
          </a:ln>
        </p:spPr>
      </p:pic>
    </p:spTree>
    <p:extLst>
      <p:ext uri="{BB962C8B-B14F-4D97-AF65-F5344CB8AC3E}">
        <p14:creationId xmlns:p14="http://schemas.microsoft.com/office/powerpoint/2010/main" val="217172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st tubes with one test tube in orange with drops">
            <a:extLst>
              <a:ext uri="{FF2B5EF4-FFF2-40B4-BE49-F238E27FC236}">
                <a16:creationId xmlns:a16="http://schemas.microsoft.com/office/drawing/2014/main" id="{E7C01159-7D99-7DEA-EE4F-6DE059F942E6}"/>
              </a:ext>
            </a:extLst>
          </p:cNvPr>
          <p:cNvPicPr>
            <a:picLocks noChangeAspect="1"/>
          </p:cNvPicPr>
          <p:nvPr/>
        </p:nvPicPr>
        <p:blipFill>
          <a:blip r:embed="rId4">
            <a:alphaModFix amt="50000"/>
          </a:blip>
          <a:srcRect t="9108" b="8474"/>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1E7536B-0A08-B82F-FDD7-7E3B0EC7E7AE}"/>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3400">
                <a:solidFill>
                  <a:srgbClr val="FFFFFF"/>
                </a:solidFill>
              </a:rPr>
              <a:t>Orange High School </a:t>
            </a:r>
            <a:br>
              <a:rPr lang="en-US" sz="3400">
                <a:solidFill>
                  <a:srgbClr val="FFFFFF"/>
                </a:solidFill>
              </a:rPr>
            </a:br>
            <a:r>
              <a:rPr lang="en-US" sz="3400">
                <a:solidFill>
                  <a:srgbClr val="FFFFFF"/>
                </a:solidFill>
              </a:rPr>
              <a:t>Five-Year Summary</a:t>
            </a:r>
            <a:br>
              <a:rPr lang="en-US" sz="3400">
                <a:solidFill>
                  <a:srgbClr val="FFFFFF"/>
                </a:solidFill>
              </a:rPr>
            </a:br>
            <a:endParaRPr lang="en-US" sz="3400">
              <a:solidFill>
                <a:srgbClr val="FFFFFF"/>
              </a:solidFill>
            </a:endParaRP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4320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127052" y="194030"/>
            <a:ext cx="10297035" cy="1111232"/>
          </a:xfrm>
        </p:spPr>
        <p:txBody>
          <a:bodyPr>
            <a:noAutofit/>
          </a:bodyPr>
          <a:lstStyle/>
          <a:p>
            <a:pPr algn="ctr"/>
            <a:r>
              <a:rPr lang="en-US" sz="4000">
                <a:solidFill>
                  <a:srgbClr val="00B0F0"/>
                </a:solidFill>
              </a:rPr>
              <a:t>Goal #3:  Facilities, Finance, and Staff Support </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454360" y="2525724"/>
            <a:ext cx="10883461" cy="2955852"/>
          </a:xfrm>
        </p:spPr>
        <p:txBody>
          <a:bodyPr>
            <a:normAutofit fontScale="92500" lnSpcReduction="20000"/>
          </a:bodyPr>
          <a:lstStyle/>
          <a:p>
            <a:pPr marL="0" indent="0">
              <a:lnSpc>
                <a:spcPct val="109999"/>
              </a:lnSpc>
              <a:buNone/>
            </a:pPr>
            <a:r>
              <a:rPr lang="en-US" sz="2400" b="1">
                <a:solidFill>
                  <a:srgbClr val="00B0F0"/>
                </a:solidFill>
                <a:latin typeface="Times New Roman"/>
                <a:cs typeface="Times New Roman"/>
              </a:rPr>
              <a:t>1)</a:t>
            </a:r>
            <a:r>
              <a:rPr lang="en-US" b="1">
                <a:latin typeface="Times New Roman"/>
                <a:cs typeface="Times New Roman"/>
              </a:rPr>
              <a:t> </a:t>
            </a:r>
            <a:r>
              <a:rPr lang="en-US" sz="1700" b="1">
                <a:latin typeface="Times New Roman"/>
                <a:cs typeface="Times New Roman"/>
              </a:rPr>
              <a:t>Create a district budget under constraints that accommodates and supports the needs of central office departments, all schools and students while sustaining systems that have yielded results through a strategic assessment of data </a:t>
            </a:r>
          </a:p>
          <a:p>
            <a:pPr marL="800100" lvl="1" indent="-342900">
              <a:lnSpc>
                <a:spcPct val="109999"/>
              </a:lnSpc>
              <a:buFont typeface="Courier New" panose="020B0604020202020204" pitchFamily="34" charset="0"/>
              <a:buChar char="o"/>
            </a:pPr>
            <a:r>
              <a:rPr lang="en-US" sz="1700">
                <a:latin typeface="Times New Roman"/>
                <a:cs typeface="Times New Roman"/>
              </a:rPr>
              <a:t>Analyze and clarify how all budgeted funds are allocated and expended at the department and school levels. </a:t>
            </a:r>
          </a:p>
          <a:p>
            <a:pPr marL="800100" lvl="1" indent="-342900">
              <a:lnSpc>
                <a:spcPct val="109999"/>
              </a:lnSpc>
              <a:buFont typeface="Courier New" panose="020B0604020202020204" pitchFamily="34" charset="0"/>
              <a:buChar char="o"/>
            </a:pPr>
            <a:r>
              <a:rPr lang="en-US" sz="1700">
                <a:latin typeface="Times New Roman"/>
                <a:cs typeface="Times New Roman"/>
              </a:rPr>
              <a:t>Examine and evaluate contracted services provided to the district and continuously improve effectiveness. </a:t>
            </a:r>
          </a:p>
          <a:p>
            <a:pPr marL="800100" lvl="1" indent="-342900">
              <a:lnSpc>
                <a:spcPct val="109999"/>
              </a:lnSpc>
              <a:buFont typeface="Courier New" panose="020B0604020202020204" pitchFamily="34" charset="0"/>
              <a:buChar char="o"/>
            </a:pPr>
            <a:r>
              <a:rPr lang="en-US" sz="1700">
                <a:latin typeface="Times New Roman"/>
                <a:cs typeface="Times New Roman"/>
              </a:rPr>
              <a:t>Identify and execute capital projects (short term/long term, prioritized, and categorized on the basis of need.) </a:t>
            </a:r>
          </a:p>
          <a:p>
            <a:pPr marL="800100" lvl="1" indent="-342900">
              <a:lnSpc>
                <a:spcPct val="109999"/>
              </a:lnSpc>
              <a:buFont typeface="Courier New" panose="020B0604020202020204" pitchFamily="34" charset="0"/>
              <a:buChar char="o"/>
            </a:pPr>
            <a:r>
              <a:rPr lang="en-US" sz="1700">
                <a:latin typeface="Times New Roman"/>
                <a:cs typeface="Times New Roman"/>
              </a:rPr>
              <a:t>Transfers from account lines on the district level will decrease by 30% from the previous school year (25% was the percentage given for SY 24-25)</a:t>
            </a:r>
          </a:p>
        </p:txBody>
      </p:sp>
      <p:sp>
        <p:nvSpPr>
          <p:cNvPr id="4" name="TextBox 3">
            <a:extLst>
              <a:ext uri="{FF2B5EF4-FFF2-40B4-BE49-F238E27FC236}">
                <a16:creationId xmlns:a16="http://schemas.microsoft.com/office/drawing/2014/main" id="{271240AA-E6EA-3564-6EFD-59DA99C1A643}"/>
              </a:ext>
            </a:extLst>
          </p:cNvPr>
          <p:cNvSpPr txBox="1"/>
          <p:nvPr/>
        </p:nvSpPr>
        <p:spPr>
          <a:xfrm>
            <a:off x="659954" y="1051859"/>
            <a:ext cx="10677867" cy="1473865"/>
          </a:xfrm>
          <a:prstGeom prst="rect">
            <a:avLst/>
          </a:prstGeom>
          <a:noFill/>
        </p:spPr>
        <p:txBody>
          <a:bodyPr wrap="square">
            <a:spAutoFit/>
          </a:bodyPr>
          <a:lstStyle/>
          <a:p>
            <a:pPr marL="577850" marR="529590" indent="-6350" algn="just">
              <a:lnSpc>
                <a:spcPct val="114000"/>
              </a:lnSpc>
              <a:spcBef>
                <a:spcPts val="0"/>
              </a:spcBef>
              <a:spcAft>
                <a:spcPts val="5"/>
              </a:spcAft>
            </a:pPr>
            <a:r>
              <a:rPr lang="en-US" sz="1600">
                <a:solidFill>
                  <a:srgbClr val="000000"/>
                </a:solidFill>
                <a:effectLst/>
                <a:latin typeface="Times New Roman" panose="02020603050405020304" pitchFamily="18" charset="0"/>
                <a:ea typeface="Times New Roman" panose="02020603050405020304" pitchFamily="18" charset="0"/>
              </a:rPr>
              <a:t>THE ORANGE PUBLIC SCHOOLS WILL CONTINUE TO PLACE AN IMPORTANCE ON THE FISCAL MANAGEMENT, OPERATIONS, AND HUMAN RESOURCES OF THE ORGANIZATION TO ENSURE A SYSTEM OF ACCOUNTABILITY, TRANSPARENCY, AND EFFICIENCY FOR THE OPTIMAL DELIVERY OF SERVICES FOR PARTNERSHIPS TO FLOURISH AND STAFF TO BE RETAINED ACROSS THE DISTRICT. </a:t>
            </a:r>
          </a:p>
        </p:txBody>
      </p:sp>
      <p:pic>
        <p:nvPicPr>
          <p:cNvPr id="3" name="Picture 2">
            <a:extLst>
              <a:ext uri="{FF2B5EF4-FFF2-40B4-BE49-F238E27FC236}">
                <a16:creationId xmlns:a16="http://schemas.microsoft.com/office/drawing/2014/main" id="{AB28D402-4B4D-3B45-413A-49F1A5B94F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1" y="152737"/>
            <a:ext cx="1152525" cy="1152525"/>
          </a:xfrm>
          <a:prstGeom prst="rect">
            <a:avLst/>
          </a:prstGeom>
          <a:noFill/>
          <a:ln>
            <a:noFill/>
          </a:ln>
        </p:spPr>
      </p:pic>
    </p:spTree>
    <p:extLst>
      <p:ext uri="{BB962C8B-B14F-4D97-AF65-F5344CB8AC3E}">
        <p14:creationId xmlns:p14="http://schemas.microsoft.com/office/powerpoint/2010/main" val="1379070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127052" y="194030"/>
            <a:ext cx="10297035" cy="1111232"/>
          </a:xfrm>
        </p:spPr>
        <p:txBody>
          <a:bodyPr>
            <a:noAutofit/>
          </a:bodyPr>
          <a:lstStyle/>
          <a:p>
            <a:pPr algn="ctr"/>
            <a:r>
              <a:rPr lang="en-US" sz="4000">
                <a:solidFill>
                  <a:srgbClr val="00B0F0"/>
                </a:solidFill>
              </a:rPr>
              <a:t>Goal #3:  Facilities, Finance, and Staff Support </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454360" y="1386787"/>
            <a:ext cx="10883461" cy="3972022"/>
          </a:xfrm>
        </p:spPr>
        <p:txBody>
          <a:bodyPr>
            <a:normAutofit fontScale="92500" lnSpcReduction="20000"/>
          </a:bodyPr>
          <a:lstStyle/>
          <a:p>
            <a:pPr marL="0" indent="0">
              <a:lnSpc>
                <a:spcPct val="109999"/>
              </a:lnSpc>
              <a:buNone/>
            </a:pPr>
            <a:r>
              <a:rPr lang="en-US" b="1">
                <a:solidFill>
                  <a:srgbClr val="00B0F0"/>
                </a:solidFill>
                <a:latin typeface="Times New Roman"/>
                <a:cs typeface="Times New Roman"/>
              </a:rPr>
              <a:t>2)</a:t>
            </a:r>
            <a:r>
              <a:rPr lang="en-US" sz="1900" b="1">
                <a:latin typeface="Times New Roman"/>
                <a:cs typeface="Times New Roman"/>
              </a:rPr>
              <a:t> </a:t>
            </a:r>
            <a:r>
              <a:rPr lang="en-US" sz="1900" b="1">
                <a:solidFill>
                  <a:srgbClr val="000000"/>
                </a:solidFill>
                <a:effectLst/>
                <a:latin typeface="Times New Roman" panose="02020603050405020304" pitchFamily="18" charset="0"/>
                <a:ea typeface="Times New Roman" panose="02020603050405020304" pitchFamily="18" charset="0"/>
              </a:rPr>
              <a:t>Implement innovations that empower teaching and learning as well as efficiently allocate funding within their locations </a:t>
            </a:r>
            <a:r>
              <a:rPr lang="en-US" sz="1900" b="1">
                <a:latin typeface="Times New Roman"/>
                <a:cs typeface="Times New Roman"/>
              </a:rPr>
              <a:t>Analyze and clarify how all budgeted funds are allocated and expended at the department and school levels. </a:t>
            </a:r>
          </a:p>
          <a:p>
            <a:pPr marL="800100" lvl="1" indent="-342900">
              <a:lnSpc>
                <a:spcPct val="109999"/>
              </a:lnSpc>
              <a:buFont typeface="Courier New" panose="020B0604020202020204" pitchFamily="34" charset="0"/>
              <a:buChar char="o"/>
            </a:pPr>
            <a:r>
              <a:rPr lang="en-US" sz="1900">
                <a:latin typeface="Times New Roman"/>
                <a:cs typeface="Times New Roman"/>
              </a:rPr>
              <a:t>Continue to monitor the budgeting module My Budget File to ensure adherence to staff and federal mandates.</a:t>
            </a:r>
          </a:p>
          <a:p>
            <a:pPr marL="800100" lvl="1" indent="-342900">
              <a:lnSpc>
                <a:spcPct val="109999"/>
              </a:lnSpc>
              <a:buFont typeface="Courier New" panose="020B0604020202020204" pitchFamily="34" charset="0"/>
              <a:buChar char="o"/>
            </a:pPr>
            <a:r>
              <a:rPr lang="en-US" sz="1900">
                <a:latin typeface="Times New Roman"/>
                <a:cs typeface="Times New Roman"/>
              </a:rPr>
              <a:t>Align the long-term and short-term facilities development plan to outfit buildings district wide in the effort of expanding programming throughout the school district.  These plans will be presented at the Facilities and Finance Committee Meetings as well as via the Regular Board of Education Meeting as we have several aging buildings in the district. </a:t>
            </a:r>
          </a:p>
          <a:p>
            <a:pPr marL="800100" lvl="1" indent="-342900">
              <a:lnSpc>
                <a:spcPct val="109999"/>
              </a:lnSpc>
              <a:buFont typeface="Courier New" panose="020B0604020202020204" pitchFamily="34" charset="0"/>
              <a:buChar char="o"/>
            </a:pPr>
            <a:r>
              <a:rPr lang="en-US" sz="1900">
                <a:latin typeface="Times New Roman"/>
                <a:cs typeface="Times New Roman"/>
              </a:rPr>
              <a:t>Ensure equitable staffing distribution across all schools to address student needs and maintain compliance with class size and scheduling guidelines. </a:t>
            </a:r>
          </a:p>
        </p:txBody>
      </p:sp>
      <p:pic>
        <p:nvPicPr>
          <p:cNvPr id="3" name="Picture 2">
            <a:extLst>
              <a:ext uri="{FF2B5EF4-FFF2-40B4-BE49-F238E27FC236}">
                <a16:creationId xmlns:a16="http://schemas.microsoft.com/office/drawing/2014/main" id="{B7EE3129-6196-D71C-D266-8A425BC54C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737"/>
            <a:ext cx="1152525" cy="1152525"/>
          </a:xfrm>
          <a:prstGeom prst="rect">
            <a:avLst/>
          </a:prstGeom>
          <a:noFill/>
          <a:ln>
            <a:noFill/>
          </a:ln>
        </p:spPr>
      </p:pic>
    </p:spTree>
    <p:extLst>
      <p:ext uri="{BB962C8B-B14F-4D97-AF65-F5344CB8AC3E}">
        <p14:creationId xmlns:p14="http://schemas.microsoft.com/office/powerpoint/2010/main" val="1253167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127052" y="194030"/>
            <a:ext cx="10297035" cy="1111232"/>
          </a:xfrm>
        </p:spPr>
        <p:txBody>
          <a:bodyPr>
            <a:noAutofit/>
          </a:bodyPr>
          <a:lstStyle/>
          <a:p>
            <a:pPr algn="ctr"/>
            <a:r>
              <a:rPr lang="en-US" sz="4000">
                <a:solidFill>
                  <a:srgbClr val="00B0F0"/>
                </a:solidFill>
              </a:rPr>
              <a:t>Goal #3:  Facilities, Finance, and Staff Support </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454360" y="1386787"/>
            <a:ext cx="10883461" cy="3972022"/>
          </a:xfrm>
        </p:spPr>
        <p:txBody>
          <a:bodyPr>
            <a:normAutofit fontScale="85000" lnSpcReduction="10000"/>
          </a:bodyPr>
          <a:lstStyle/>
          <a:p>
            <a:pPr marL="0" indent="0">
              <a:lnSpc>
                <a:spcPct val="109999"/>
              </a:lnSpc>
              <a:buNone/>
            </a:pPr>
            <a:r>
              <a:rPr lang="en-US" b="1">
                <a:solidFill>
                  <a:srgbClr val="00B0F0"/>
                </a:solidFill>
                <a:latin typeface="Times New Roman"/>
                <a:cs typeface="Times New Roman"/>
              </a:rPr>
              <a:t>3)</a:t>
            </a:r>
            <a:r>
              <a:rPr lang="en-US" sz="1900" b="1">
                <a:latin typeface="Times New Roman"/>
                <a:cs typeface="Times New Roman"/>
              </a:rPr>
              <a:t> </a:t>
            </a:r>
            <a:r>
              <a:rPr lang="en-US" sz="1900" b="1">
                <a:solidFill>
                  <a:srgbClr val="000000"/>
                </a:solidFill>
                <a:effectLst/>
                <a:latin typeface="Times New Roman" panose="02020603050405020304" pitchFamily="18" charset="0"/>
                <a:ea typeface="Times New Roman" panose="02020603050405020304" pitchFamily="18" charset="0"/>
              </a:rPr>
              <a:t>Maximize employee expertise and create a positive and supportive environment</a:t>
            </a:r>
            <a:endParaRPr lang="en-US" sz="1900" b="1">
              <a:latin typeface="Times New Roman"/>
              <a:cs typeface="Times New Roman"/>
            </a:endParaRPr>
          </a:p>
          <a:p>
            <a:pPr marL="800100" lvl="1" indent="-342900">
              <a:lnSpc>
                <a:spcPct val="109999"/>
              </a:lnSpc>
              <a:buFont typeface="Courier New" panose="020B0604020202020204" pitchFamily="34" charset="0"/>
              <a:buChar char="o"/>
            </a:pPr>
            <a:r>
              <a:rPr lang="en-US" sz="1900">
                <a:latin typeface="Times New Roman"/>
                <a:cs typeface="Times New Roman"/>
              </a:rPr>
              <a:t>Conduct structured feedback sessions with staff to assess workplace satisfaction and identify areas for improvement. </a:t>
            </a:r>
          </a:p>
          <a:p>
            <a:pPr marL="800100" lvl="1" indent="-342900">
              <a:lnSpc>
                <a:spcPct val="109999"/>
              </a:lnSpc>
              <a:buFont typeface="Courier New" panose="020B0604020202020204" pitchFamily="34" charset="0"/>
              <a:buChar char="o"/>
            </a:pPr>
            <a:r>
              <a:rPr lang="en-US" sz="1900">
                <a:latin typeface="Times New Roman"/>
                <a:cs typeface="Times New Roman"/>
              </a:rPr>
              <a:t>Continue to offer the Employee Assistance Program to allow for continued support of our staff holistically.  </a:t>
            </a:r>
          </a:p>
          <a:p>
            <a:pPr marL="800100" lvl="1" indent="-342900">
              <a:lnSpc>
                <a:spcPct val="109999"/>
              </a:lnSpc>
              <a:buFont typeface="Courier New" panose="020B0604020202020204" pitchFamily="34" charset="0"/>
              <a:buChar char="o"/>
            </a:pPr>
            <a:r>
              <a:rPr lang="en-US" sz="1900">
                <a:latin typeface="Times New Roman"/>
                <a:cs typeface="Times New Roman"/>
              </a:rPr>
              <a:t>District level personnel attend meetings at the school level in order to bridge the gap between the schools and district office. </a:t>
            </a:r>
          </a:p>
          <a:p>
            <a:pPr marL="800100" lvl="1" indent="-342900">
              <a:lnSpc>
                <a:spcPct val="109999"/>
              </a:lnSpc>
              <a:buFont typeface="Courier New" panose="020B0604020202020204" pitchFamily="34" charset="0"/>
              <a:buChar char="o"/>
            </a:pPr>
            <a:r>
              <a:rPr lang="en-US" sz="1900">
                <a:latin typeface="Times New Roman"/>
                <a:cs typeface="Times New Roman"/>
              </a:rPr>
              <a:t>Visitations by the Superintendent’s Executive Team to check in with all employees quarterly as a part of taking a pulse on the climate and culture of the Orange School District.  </a:t>
            </a:r>
          </a:p>
          <a:p>
            <a:pPr marL="800100" lvl="1" indent="-342900">
              <a:lnSpc>
                <a:spcPct val="109999"/>
              </a:lnSpc>
              <a:buFont typeface="Courier New" panose="020B0604020202020204" pitchFamily="34" charset="0"/>
              <a:buChar char="o"/>
            </a:pPr>
            <a:r>
              <a:rPr lang="en-US" sz="1900">
                <a:latin typeface="Times New Roman"/>
                <a:cs typeface="Times New Roman"/>
              </a:rPr>
              <a:t>Expand professional development opportunities for all staff, including leadership pathways and mentorship programs to improve retention and growth. </a:t>
            </a:r>
          </a:p>
          <a:p>
            <a:pPr marL="800100" lvl="1" indent="-342900">
              <a:lnSpc>
                <a:spcPct val="109999"/>
              </a:lnSpc>
              <a:buFont typeface="Courier New" panose="020B0604020202020204" pitchFamily="34" charset="0"/>
              <a:buChar char="o"/>
            </a:pPr>
            <a:r>
              <a:rPr lang="en-US" sz="1900">
                <a:latin typeface="Times New Roman"/>
                <a:cs typeface="Times New Roman"/>
              </a:rPr>
              <a:t>Enhance recruitment strategies to attract and retain high-quality educators and support staff, ensuring alignment with district needs and goals. </a:t>
            </a:r>
          </a:p>
        </p:txBody>
      </p:sp>
      <p:pic>
        <p:nvPicPr>
          <p:cNvPr id="3" name="Picture 2">
            <a:extLst>
              <a:ext uri="{FF2B5EF4-FFF2-40B4-BE49-F238E27FC236}">
                <a16:creationId xmlns:a16="http://schemas.microsoft.com/office/drawing/2014/main" id="{97BF40F2-756B-EDE0-B3D3-19043261D6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505"/>
            <a:ext cx="1152525" cy="1152525"/>
          </a:xfrm>
          <a:prstGeom prst="rect">
            <a:avLst/>
          </a:prstGeom>
          <a:noFill/>
          <a:ln>
            <a:noFill/>
          </a:ln>
        </p:spPr>
      </p:pic>
    </p:spTree>
    <p:extLst>
      <p:ext uri="{BB962C8B-B14F-4D97-AF65-F5344CB8AC3E}">
        <p14:creationId xmlns:p14="http://schemas.microsoft.com/office/powerpoint/2010/main" val="2195418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pic>
        <p:nvPicPr>
          <p:cNvPr id="103" name="Picture 102">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5" name="Freeform: Shape 104">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329070" y="857787"/>
            <a:ext cx="9839517" cy="858719"/>
          </a:xfrm>
        </p:spPr>
        <p:txBody>
          <a:bodyPr>
            <a:noAutofit/>
          </a:bodyPr>
          <a:lstStyle/>
          <a:p>
            <a:pPr algn="ctr"/>
            <a:r>
              <a:rPr lang="en-US" sz="3600">
                <a:solidFill>
                  <a:srgbClr val="FF0000"/>
                </a:solidFill>
              </a:rPr>
              <a:t>Goal #4: Social and Emotional Supports </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924511" y="2892055"/>
            <a:ext cx="10435461" cy="2992547"/>
          </a:xfrm>
        </p:spPr>
        <p:txBody>
          <a:bodyPr>
            <a:normAutofit fontScale="85000" lnSpcReduction="20000"/>
          </a:bodyPr>
          <a:lstStyle/>
          <a:p>
            <a:pPr marL="0" indent="0">
              <a:lnSpc>
                <a:spcPct val="110000"/>
              </a:lnSpc>
              <a:buNone/>
            </a:pPr>
            <a:r>
              <a:rPr lang="en-US" sz="1800" b="1">
                <a:solidFill>
                  <a:srgbClr val="FF0000"/>
                </a:solidFill>
                <a:latin typeface="Times New Roman"/>
                <a:cs typeface="Times New Roman"/>
              </a:rPr>
              <a:t>1)</a:t>
            </a:r>
            <a:r>
              <a:rPr lang="en-US" sz="1800" b="1">
                <a:solidFill>
                  <a:schemeClr val="tx1">
                    <a:lumMod val="85000"/>
                    <a:lumOff val="15000"/>
                  </a:schemeClr>
                </a:solidFill>
                <a:latin typeface="Times New Roman"/>
                <a:cs typeface="Times New Roman"/>
              </a:rPr>
              <a:t> Provide research-based curriculum to strengthen students’ social/emotional relationships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Continue to utilize Restorative Practices as a means of providing effective support to students in the effort of problem solving.  This includes at both the elementary and secondary levels.</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Continue the monitoring of mental health to provide students with another avenue to combat social-emotional concerns and thus remediate areas of deficiency related to mental health.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Ensure that staff and students continue to have resources readily available by the district to ensure their social-emotional needs are met with fidelity.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Ensure that we provide resources through the Superintendent’s Trauma informed team in the effort of providing supports for students across the district. </a:t>
            </a:r>
          </a:p>
          <a:p>
            <a:pPr lvl="1">
              <a:lnSpc>
                <a:spcPct val="110000"/>
              </a:lnSpc>
              <a:buFont typeface="Courier New" panose="02070309020205020404" pitchFamily="49" charset="0"/>
              <a:buChar char="o"/>
            </a:pPr>
            <a:r>
              <a:rPr lang="en-US" sz="1600">
                <a:solidFill>
                  <a:schemeClr val="tx1">
                    <a:lumMod val="85000"/>
                    <a:lumOff val="15000"/>
                  </a:schemeClr>
                </a:solidFill>
                <a:latin typeface="Times New Roman"/>
                <a:cs typeface="Times New Roman"/>
              </a:rPr>
              <a:t>Provide additional supports and instruction in wellness and make sure that students have access in the development of oneself. </a:t>
            </a:r>
          </a:p>
        </p:txBody>
      </p:sp>
      <p:sp>
        <p:nvSpPr>
          <p:cNvPr id="3" name="Content Placeholder 97">
            <a:extLst>
              <a:ext uri="{FF2B5EF4-FFF2-40B4-BE49-F238E27FC236}">
                <a16:creationId xmlns:a16="http://schemas.microsoft.com/office/drawing/2014/main" id="{9B69E8A2-DA85-DAB1-A15D-6421A6EB149A}"/>
              </a:ext>
            </a:extLst>
          </p:cNvPr>
          <p:cNvSpPr txBox="1">
            <a:spLocks/>
          </p:cNvSpPr>
          <p:nvPr/>
        </p:nvSpPr>
        <p:spPr>
          <a:xfrm>
            <a:off x="998797" y="1770319"/>
            <a:ext cx="10080329" cy="117555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10000"/>
              </a:lnSpc>
              <a:buFont typeface="Arial" panose="020B0604020202020204" pitchFamily="34" charset="0"/>
              <a:buNone/>
            </a:pPr>
            <a:r>
              <a:rPr lang="en-US" sz="1400">
                <a:latin typeface="Times New Roman"/>
                <a:cs typeface="Times New Roman"/>
              </a:rPr>
              <a:t>The Orange Public Schools will continue to ensure that all students will receive social and emotional support to become adaptable, confident citizens who embody self-awareness and strong interpersonal skills, and who are capable of responsible decision-making and managing their emotions and behaviors. </a:t>
            </a:r>
          </a:p>
        </p:txBody>
      </p:sp>
      <p:pic>
        <p:nvPicPr>
          <p:cNvPr id="4" name="Picture 3">
            <a:extLst>
              <a:ext uri="{FF2B5EF4-FFF2-40B4-BE49-F238E27FC236}">
                <a16:creationId xmlns:a16="http://schemas.microsoft.com/office/drawing/2014/main" id="{AECDDB6D-9B8F-1D1B-A3CB-273874A405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731" y="710883"/>
            <a:ext cx="1152525" cy="1152525"/>
          </a:xfrm>
          <a:prstGeom prst="rect">
            <a:avLst/>
          </a:prstGeom>
          <a:noFill/>
          <a:ln>
            <a:noFill/>
          </a:ln>
        </p:spPr>
      </p:pic>
    </p:spTree>
    <p:extLst>
      <p:ext uri="{BB962C8B-B14F-4D97-AF65-F5344CB8AC3E}">
        <p14:creationId xmlns:p14="http://schemas.microsoft.com/office/powerpoint/2010/main" val="202846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E5FA65-FB26-C82D-6354-2AFE881CDE42}"/>
            </a:ext>
          </a:extLst>
        </p:cNvPr>
        <p:cNvGrpSpPr/>
        <p:nvPr/>
      </p:nvGrpSpPr>
      <p:grpSpPr>
        <a:xfrm>
          <a:off x="0" y="0"/>
          <a:ext cx="0" cy="0"/>
          <a:chOff x="0" y="0"/>
          <a:chExt cx="0" cy="0"/>
        </a:xfrm>
      </p:grpSpPr>
      <p:pic>
        <p:nvPicPr>
          <p:cNvPr id="103" name="Picture 102">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5" name="Freeform: Shape 104">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DE0FAC-B35A-CBDC-A57B-E62B522BB7D3}"/>
              </a:ext>
            </a:extLst>
          </p:cNvPr>
          <p:cNvSpPr>
            <a:spLocks noGrp="1"/>
          </p:cNvSpPr>
          <p:nvPr>
            <p:ph type="title"/>
          </p:nvPr>
        </p:nvSpPr>
        <p:spPr>
          <a:xfrm>
            <a:off x="1329070" y="857787"/>
            <a:ext cx="9839517" cy="858719"/>
          </a:xfrm>
        </p:spPr>
        <p:txBody>
          <a:bodyPr>
            <a:noAutofit/>
          </a:bodyPr>
          <a:lstStyle/>
          <a:p>
            <a:pPr algn="ctr"/>
            <a:r>
              <a:rPr lang="en-US" sz="3600">
                <a:solidFill>
                  <a:srgbClr val="FF0000"/>
                </a:solidFill>
              </a:rPr>
              <a:t>Goal #4: Social and Emotional Supports </a:t>
            </a:r>
          </a:p>
        </p:txBody>
      </p:sp>
      <p:sp>
        <p:nvSpPr>
          <p:cNvPr id="98" name="Content Placeholder 97">
            <a:extLst>
              <a:ext uri="{FF2B5EF4-FFF2-40B4-BE49-F238E27FC236}">
                <a16:creationId xmlns:a16="http://schemas.microsoft.com/office/drawing/2014/main" id="{38230D87-8959-8F80-DD71-ED5F8077B207}"/>
              </a:ext>
            </a:extLst>
          </p:cNvPr>
          <p:cNvSpPr>
            <a:spLocks noGrp="1"/>
          </p:cNvSpPr>
          <p:nvPr>
            <p:ph idx="1"/>
          </p:nvPr>
        </p:nvSpPr>
        <p:spPr>
          <a:xfrm>
            <a:off x="991515" y="1948989"/>
            <a:ext cx="10030737" cy="3526778"/>
          </a:xfrm>
        </p:spPr>
        <p:txBody>
          <a:bodyPr>
            <a:normAutofit fontScale="92500"/>
          </a:bodyPr>
          <a:lstStyle/>
          <a:p>
            <a:pPr marL="0" indent="0">
              <a:lnSpc>
                <a:spcPct val="110000"/>
              </a:lnSpc>
              <a:buNone/>
            </a:pPr>
            <a:r>
              <a:rPr lang="en-US" sz="2400" b="1">
                <a:solidFill>
                  <a:srgbClr val="FF0000"/>
                </a:solidFill>
                <a:latin typeface="Times New Roman"/>
                <a:cs typeface="Times New Roman"/>
              </a:rPr>
              <a:t>2)</a:t>
            </a:r>
            <a:r>
              <a:rPr lang="en-US" sz="1800" b="1">
                <a:solidFill>
                  <a:schemeClr val="tx1">
                    <a:lumMod val="85000"/>
                    <a:lumOff val="15000"/>
                  </a:schemeClr>
                </a:solidFill>
                <a:latin typeface="Times New Roman"/>
                <a:cs typeface="Times New Roman"/>
              </a:rPr>
              <a:t> </a:t>
            </a:r>
            <a:r>
              <a:rPr lang="en-US" sz="2400" b="1">
                <a:solidFill>
                  <a:schemeClr val="tx1">
                    <a:lumMod val="85000"/>
                    <a:lumOff val="15000"/>
                  </a:schemeClr>
                </a:solidFill>
                <a:latin typeface="Times New Roman"/>
                <a:cs typeface="Times New Roman"/>
              </a:rPr>
              <a:t>Enhance community-based partnerships in order to assist students and families </a:t>
            </a:r>
          </a:p>
          <a:p>
            <a:pPr lvl="1" algn="just">
              <a:lnSpc>
                <a:spcPct val="110000"/>
              </a:lnSpc>
              <a:buFont typeface="Courier New" panose="02070309020205020404" pitchFamily="49" charset="0"/>
              <a:buChar char="o"/>
            </a:pPr>
            <a:r>
              <a:rPr lang="en-US" sz="2000">
                <a:solidFill>
                  <a:schemeClr val="tx1">
                    <a:lumMod val="85000"/>
                    <a:lumOff val="15000"/>
                  </a:schemeClr>
                </a:solidFill>
                <a:latin typeface="Times New Roman"/>
                <a:cs typeface="Times New Roman"/>
              </a:rPr>
              <a:t>Continue to utilize the district’s community engagement officer as well as community school liaisons to assist school-based staff with establishing partnerships to support families and students and thus have a vehicle to support families Pre-K through Twelve.</a:t>
            </a:r>
          </a:p>
          <a:p>
            <a:pPr lvl="1" algn="just">
              <a:lnSpc>
                <a:spcPct val="110000"/>
              </a:lnSpc>
              <a:buFont typeface="Courier New" panose="02070309020205020404" pitchFamily="49" charset="0"/>
              <a:buChar char="o"/>
            </a:pPr>
            <a:r>
              <a:rPr lang="en-US" sz="2000">
                <a:solidFill>
                  <a:schemeClr val="tx1">
                    <a:lumMod val="85000"/>
                    <a:lumOff val="15000"/>
                  </a:schemeClr>
                </a:solidFill>
                <a:latin typeface="Times New Roman"/>
                <a:cs typeface="Times New Roman"/>
              </a:rPr>
              <a:t>Provide self-care support for students and families based on surveys (conducted twice per year) as well as discussion with support staff members including the Superintendent’s Trauma Informed Team.</a:t>
            </a:r>
          </a:p>
        </p:txBody>
      </p:sp>
      <p:pic>
        <p:nvPicPr>
          <p:cNvPr id="3" name="Picture 2">
            <a:extLst>
              <a:ext uri="{FF2B5EF4-FFF2-40B4-BE49-F238E27FC236}">
                <a16:creationId xmlns:a16="http://schemas.microsoft.com/office/drawing/2014/main" id="{D50A008F-8D07-5042-0B4D-24F0979969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124" y="643467"/>
            <a:ext cx="1152525" cy="1152525"/>
          </a:xfrm>
          <a:prstGeom prst="rect">
            <a:avLst/>
          </a:prstGeom>
          <a:noFill/>
          <a:ln>
            <a:noFill/>
          </a:ln>
        </p:spPr>
      </p:pic>
    </p:spTree>
    <p:extLst>
      <p:ext uri="{BB962C8B-B14F-4D97-AF65-F5344CB8AC3E}">
        <p14:creationId xmlns:p14="http://schemas.microsoft.com/office/powerpoint/2010/main" val="216556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2D1C028-C528-B13D-B016-C881D8BBCEBD}"/>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C4018560-A1B9-4D3C-B032-951724CDD7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a:extLst>
                <a:ext uri="{FF2B5EF4-FFF2-40B4-BE49-F238E27FC236}">
                  <a16:creationId xmlns:a16="http://schemas.microsoft.com/office/drawing/2014/main" id="{C62B19BF-51B9-4290-AEA8-389BB41195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69940D90-AB68-4B4D-8001-839F3B28C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4E0E095C-2B33-4957-9D0D-EE4ABDE1E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8095A9A2-AE81-4840-9F6F-305708B87C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a:extLst>
              <a:ext uri="{FF2B5EF4-FFF2-40B4-BE49-F238E27FC236}">
                <a16:creationId xmlns:a16="http://schemas.microsoft.com/office/drawing/2014/main" id="{680E036D-DDAD-4AFE-AB68-D910280A76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AFF43104-F524-418A-A0E3-3146340AB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23E5CD5-3226-4DDD-97AC-81C8F40E09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6" name="Picture 25">
              <a:extLst>
                <a:ext uri="{FF2B5EF4-FFF2-40B4-BE49-F238E27FC236}">
                  <a16:creationId xmlns:a16="http://schemas.microsoft.com/office/drawing/2014/main" id="{858B6703-6BCA-4414-A7FC-BA111255B1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76826A85-B5BB-4A9B-819E-AF5A0B30A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B8A6C787-E24E-48D0-AF26-F35E43180E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E55A8260-917C-4DAC-A284-2A6E124FC9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30034D7-42E8-43A8-2961-614F40E88C32}"/>
              </a:ext>
            </a:extLst>
          </p:cNvPr>
          <p:cNvSpPr>
            <a:spLocks noGrp="1"/>
          </p:cNvSpPr>
          <p:nvPr>
            <p:ph type="title"/>
          </p:nvPr>
        </p:nvSpPr>
        <p:spPr>
          <a:xfrm>
            <a:off x="4626508" y="982132"/>
            <a:ext cx="6270090" cy="1303867"/>
          </a:xfrm>
        </p:spPr>
        <p:txBody>
          <a:bodyPr vert="horz" lIns="91440" tIns="45720" rIns="91440" bIns="45720" rtlCol="0" anchor="ctr">
            <a:normAutofit/>
          </a:bodyPr>
          <a:lstStyle/>
          <a:p>
            <a:pPr>
              <a:lnSpc>
                <a:spcPct val="90000"/>
              </a:lnSpc>
            </a:pPr>
            <a:r>
              <a:rPr lang="en-US" sz="4100" b="1"/>
              <a:t>FINAL SCHOLARSHIP UPDATE</a:t>
            </a:r>
          </a:p>
        </p:txBody>
      </p:sp>
      <p:sp>
        <p:nvSpPr>
          <p:cNvPr id="31" name="Rectangle 30">
            <a:extLst>
              <a:ext uri="{FF2B5EF4-FFF2-40B4-BE49-F238E27FC236}">
                <a16:creationId xmlns:a16="http://schemas.microsoft.com/office/drawing/2014/main" id="{B6ABA3F9-ECC4-45D8-8538-B7EEC4D27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72384"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7046237-7CE6-E0EC-4FD1-7BB50CF5C113}"/>
              </a:ext>
            </a:extLst>
          </p:cNvPr>
          <p:cNvPicPr>
            <a:picLocks noChangeAspect="1"/>
          </p:cNvPicPr>
          <p:nvPr/>
        </p:nvPicPr>
        <p:blipFill>
          <a:blip r:embed="rId5"/>
          <a:stretch>
            <a:fillRect/>
          </a:stretch>
        </p:blipFill>
        <p:spPr>
          <a:xfrm>
            <a:off x="1605138" y="1255007"/>
            <a:ext cx="2047396" cy="2113709"/>
          </a:xfrm>
          <a:prstGeom prst="rect">
            <a:avLst/>
          </a:prstGeom>
        </p:spPr>
      </p:pic>
      <p:cxnSp>
        <p:nvCxnSpPr>
          <p:cNvPr id="33" name="Straight Connector 32">
            <a:extLst>
              <a:ext uri="{FF2B5EF4-FFF2-40B4-BE49-F238E27FC236}">
                <a16:creationId xmlns:a16="http://schemas.microsoft.com/office/drawing/2014/main" id="{420C8890-1E3E-474D-9D1E-D3E3062B6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4033" y="2400639"/>
            <a:ext cx="603504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Content Placeholder 9" descr="A graduation cap and money&#10;&#10;AI-generated content may be incorrect.">
            <a:extLst>
              <a:ext uri="{FF2B5EF4-FFF2-40B4-BE49-F238E27FC236}">
                <a16:creationId xmlns:a16="http://schemas.microsoft.com/office/drawing/2014/main" id="{07B6A3B1-5F76-00F9-AD2B-3A2A684816B3}"/>
              </a:ext>
            </a:extLst>
          </p:cNvPr>
          <p:cNvPicPr>
            <a:picLocks noGrp="1" noChangeAspect="1"/>
          </p:cNvPicPr>
          <p:nvPr>
            <p:ph sz="half" idx="1"/>
          </p:nvPr>
        </p:nvPicPr>
        <p:blipFill>
          <a:blip r:embed="rId6"/>
          <a:stretch>
            <a:fillRect/>
          </a:stretch>
        </p:blipFill>
        <p:spPr>
          <a:xfrm>
            <a:off x="1324970" y="3533309"/>
            <a:ext cx="2607732" cy="1929722"/>
          </a:xfrm>
          <a:prstGeom prst="rect">
            <a:avLst/>
          </a:prstGeom>
        </p:spPr>
      </p:pic>
      <p:sp>
        <p:nvSpPr>
          <p:cNvPr id="9" name="Content Placeholder 8">
            <a:extLst>
              <a:ext uri="{FF2B5EF4-FFF2-40B4-BE49-F238E27FC236}">
                <a16:creationId xmlns:a16="http://schemas.microsoft.com/office/drawing/2014/main" id="{1E0F07BC-968E-304B-2ABC-C1D83FEA2E51}"/>
              </a:ext>
            </a:extLst>
          </p:cNvPr>
          <p:cNvSpPr>
            <a:spLocks noGrp="1"/>
          </p:cNvSpPr>
          <p:nvPr>
            <p:ph sz="half" idx="2"/>
          </p:nvPr>
        </p:nvSpPr>
        <p:spPr>
          <a:xfrm>
            <a:off x="4631496" y="2556932"/>
            <a:ext cx="6260114" cy="3318936"/>
          </a:xfrm>
        </p:spPr>
        <p:txBody>
          <a:bodyPr vert="horz" lIns="91440" tIns="45720" rIns="91440" bIns="45720" rtlCol="0" anchor="t">
            <a:normAutofit/>
          </a:bodyPr>
          <a:lstStyle/>
          <a:p>
            <a:pPr>
              <a:lnSpc>
                <a:spcPct val="90000"/>
              </a:lnSpc>
            </a:pPr>
            <a:r>
              <a:rPr lang="en-US" sz="1500"/>
              <a:t>Each month, Supervisor of Guidance, Mrs. Williams-Ware, provides our Superintendent with scholarship totals. Ok, so here we go:  </a:t>
            </a:r>
          </a:p>
          <a:p>
            <a:pPr>
              <a:lnSpc>
                <a:spcPct val="90000"/>
              </a:lnSpc>
            </a:pPr>
            <a:r>
              <a:rPr lang="en-US" sz="1500" b="1"/>
              <a:t>Orange High School</a:t>
            </a:r>
            <a:r>
              <a:rPr lang="en-US" sz="1500"/>
              <a:t> as of </a:t>
            </a:r>
            <a:r>
              <a:rPr lang="en-US" sz="1500" b="1"/>
              <a:t>August 11, 2025</a:t>
            </a:r>
            <a:r>
              <a:rPr lang="en-US" sz="1500"/>
              <a:t>, has amassed: </a:t>
            </a:r>
            <a:r>
              <a:rPr lang="en-US" sz="1500" b="1"/>
              <a:t>$14,832,900.00</a:t>
            </a:r>
          </a:p>
          <a:p>
            <a:pPr>
              <a:lnSpc>
                <a:spcPct val="90000"/>
              </a:lnSpc>
            </a:pPr>
            <a:r>
              <a:rPr lang="en-US" sz="1500" b="1"/>
              <a:t>STEM Innovation Academy of the Oranges</a:t>
            </a:r>
            <a:r>
              <a:rPr lang="en-US" sz="1500"/>
              <a:t> as of </a:t>
            </a:r>
            <a:r>
              <a:rPr lang="en-US" sz="1500" b="1"/>
              <a:t>August 11, 2025</a:t>
            </a:r>
            <a:r>
              <a:rPr lang="en-US" sz="1500"/>
              <a:t>, has amassed:  </a:t>
            </a:r>
            <a:r>
              <a:rPr lang="en-US" sz="1500" b="1"/>
              <a:t>$15,226,382.00</a:t>
            </a:r>
          </a:p>
          <a:p>
            <a:pPr>
              <a:lnSpc>
                <a:spcPct val="90000"/>
              </a:lnSpc>
            </a:pPr>
            <a:r>
              <a:rPr lang="en-US" sz="1500" b="1" u="sng"/>
              <a:t>Total: $30,059,282.00</a:t>
            </a:r>
          </a:p>
          <a:p>
            <a:pPr>
              <a:lnSpc>
                <a:spcPct val="90000"/>
              </a:lnSpc>
            </a:pPr>
            <a:r>
              <a:rPr lang="en-US" sz="1500"/>
              <a:t>We are so very proud of our scholars.  Thank you to our fantastic staff at Orange High School and STEM Academy for working so closely with our scholars to ensure that they have the opportunities to amass millions of dollars in scholarships.</a:t>
            </a:r>
          </a:p>
          <a:p>
            <a:pPr>
              <a:lnSpc>
                <a:spcPct val="90000"/>
              </a:lnSpc>
            </a:pPr>
            <a:r>
              <a:rPr lang="en-US" sz="1500" b="1"/>
              <a:t>The goal post for SY  25-26 is 32,000,000.00….</a:t>
            </a:r>
          </a:p>
        </p:txBody>
      </p:sp>
    </p:spTree>
    <p:extLst>
      <p:ext uri="{BB962C8B-B14F-4D97-AF65-F5344CB8AC3E}">
        <p14:creationId xmlns:p14="http://schemas.microsoft.com/office/powerpoint/2010/main" val="2035072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women standing next to each other&#10;&#10;AI-generated content may be incorrect.">
            <a:extLst>
              <a:ext uri="{FF2B5EF4-FFF2-40B4-BE49-F238E27FC236}">
                <a16:creationId xmlns:a16="http://schemas.microsoft.com/office/drawing/2014/main" id="{F1A1D04F-3DEF-D5DA-1297-CD360A4EB1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1453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2264229" y="1584885"/>
            <a:ext cx="7663543" cy="1844116"/>
          </a:xfrm>
          <a:prstGeom prst="rect">
            <a:avLst/>
          </a:prstGeom>
        </p:spPr>
        <p:txBody>
          <a:bodyPr spcFirstLastPara="1" vert="horz" wrap="square" lIns="121900" tIns="121900" rIns="121900" bIns="121900" rtlCol="0" anchor="b" anchorCtr="0">
            <a:noAutofit/>
          </a:bodyPr>
          <a:lstStyle/>
          <a:p>
            <a:pPr lvl="0">
              <a:spcBef>
                <a:spcPts val="0"/>
              </a:spcBef>
            </a:pPr>
            <a:br>
              <a:rPr lang="en" b="0"/>
            </a:br>
            <a:r>
              <a:rPr lang="en" sz="4800"/>
              <a:t> </a:t>
            </a:r>
            <a:r>
              <a:rPr lang="en-US" sz="2800"/>
              <a:t>Grades 6-8 Open Sci Ed</a:t>
            </a:r>
            <a:br>
              <a:rPr lang="en-US" sz="2800"/>
            </a:br>
            <a:r>
              <a:rPr lang="en-US" sz="2800"/>
              <a:t>Curricular Resource </a:t>
            </a:r>
            <a:br>
              <a:rPr lang="en-US" sz="2800"/>
            </a:br>
            <a:r>
              <a:rPr lang="en-US" sz="2800"/>
              <a:t>via Kendall Hunt Publishing</a:t>
            </a:r>
            <a:endParaRPr sz="2533"/>
          </a:p>
        </p:txBody>
      </p:sp>
      <p:sp>
        <p:nvSpPr>
          <p:cNvPr id="67" name="Google Shape;67;p13"/>
          <p:cNvSpPr txBox="1">
            <a:spLocks noGrp="1"/>
          </p:cNvSpPr>
          <p:nvPr>
            <p:ph type="subTitle" idx="1"/>
          </p:nvPr>
        </p:nvSpPr>
        <p:spPr>
          <a:xfrm>
            <a:off x="2646599" y="3619549"/>
            <a:ext cx="6898800" cy="1778383"/>
          </a:xfrm>
          <a:prstGeom prst="rect">
            <a:avLst/>
          </a:prstGeom>
        </p:spPr>
        <p:txBody>
          <a:bodyPr spcFirstLastPara="1" vert="horz" wrap="square" lIns="121900" tIns="121900" rIns="121900" bIns="121900" rtlCol="0" anchor="t" anchorCtr="0">
            <a:noAutofit/>
          </a:bodyPr>
          <a:lstStyle/>
          <a:p>
            <a:pPr>
              <a:spcBef>
                <a:spcPts val="0"/>
              </a:spcBef>
              <a:spcAft>
                <a:spcPts val="0"/>
              </a:spcAft>
            </a:pPr>
            <a:endParaRPr sz="2400"/>
          </a:p>
          <a:p>
            <a:pPr>
              <a:spcBef>
                <a:spcPts val="0"/>
              </a:spcBef>
              <a:spcAft>
                <a:spcPts val="0"/>
              </a:spcAft>
            </a:pPr>
            <a:r>
              <a:rPr lang="en" sz="2400"/>
              <a:t>David Scutari</a:t>
            </a:r>
            <a:endParaRPr sz="2400"/>
          </a:p>
          <a:p>
            <a:pPr>
              <a:spcBef>
                <a:spcPts val="0"/>
              </a:spcBef>
              <a:spcAft>
                <a:spcPts val="0"/>
              </a:spcAft>
            </a:pPr>
            <a:r>
              <a:rPr lang="en" sz="2400"/>
              <a:t>Executive Director, Office of STEM-Focused Learning </a:t>
            </a:r>
          </a:p>
          <a:p>
            <a:pPr>
              <a:spcBef>
                <a:spcPts val="0"/>
              </a:spcBef>
              <a:spcAft>
                <a:spcPts val="0"/>
              </a:spcAft>
            </a:pPr>
            <a:r>
              <a:rPr lang="en-US" sz="2400"/>
              <a:t>August 13, 2025</a:t>
            </a:r>
            <a:endParaRPr sz="2400"/>
          </a:p>
          <a:p>
            <a:pPr>
              <a:spcBef>
                <a:spcPts val="0"/>
              </a:spcBef>
              <a:spcAft>
                <a:spcPts val="0"/>
              </a:spcAft>
            </a:pPr>
            <a:endParaRPr/>
          </a:p>
        </p:txBody>
      </p:sp>
      <p:pic>
        <p:nvPicPr>
          <p:cNvPr id="2" name="Picture 1">
            <a:extLst>
              <a:ext uri="{FF2B5EF4-FFF2-40B4-BE49-F238E27FC236}">
                <a16:creationId xmlns:a16="http://schemas.microsoft.com/office/drawing/2014/main" id="{84FA2070-A11F-17F9-F4BC-B943BB3C31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25" y="5150069"/>
            <a:ext cx="1446627" cy="141364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71"/>
        <p:cNvGrpSpPr/>
        <p:nvPr/>
      </p:nvGrpSpPr>
      <p:grpSpPr>
        <a:xfrm>
          <a:off x="0" y="0"/>
          <a:ext cx="0" cy="0"/>
          <a:chOff x="0" y="0"/>
          <a:chExt cx="0" cy="0"/>
        </a:xfrm>
      </p:grpSpPr>
      <p:grpSp>
        <p:nvGrpSpPr>
          <p:cNvPr id="79" name="Group 78">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0" name="Picture 79">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1" name="Rectangle 80">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2" name="Picture 81">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3" name="Picture 82">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5" name="Straight Connector 84">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72" name="Google Shape;72;p14"/>
          <p:cNvSpPr txBox="1">
            <a:spLocks noGrp="1"/>
          </p:cNvSpPr>
          <p:nvPr>
            <p:ph type="title"/>
          </p:nvPr>
        </p:nvSpPr>
        <p:spPr>
          <a:xfrm>
            <a:off x="1295402" y="982132"/>
            <a:ext cx="9601196" cy="1303867"/>
          </a:xfrm>
          <a:prstGeom prst="rect">
            <a:avLst/>
          </a:prstGeom>
        </p:spPr>
        <p:txBody>
          <a:bodyPr spcFirstLastPara="1" vert="horz" lIns="91440" tIns="45720" rIns="91440" bIns="45720" rtlCol="0" anchor="ctr" anchorCtr="0">
            <a:normAutofit/>
          </a:bodyPr>
          <a:lstStyle/>
          <a:p>
            <a:pPr>
              <a:spcBef>
                <a:spcPct val="0"/>
              </a:spcBef>
            </a:pPr>
            <a:r>
              <a:rPr lang="en-US">
                <a:solidFill>
                  <a:srgbClr val="262626"/>
                </a:solidFill>
              </a:rPr>
              <a:t>Why now?</a:t>
            </a:r>
          </a:p>
        </p:txBody>
      </p:sp>
      <p:graphicFrame>
        <p:nvGraphicFramePr>
          <p:cNvPr id="75" name="Google Shape;73;p14">
            <a:extLst>
              <a:ext uri="{FF2B5EF4-FFF2-40B4-BE49-F238E27FC236}">
                <a16:creationId xmlns:a16="http://schemas.microsoft.com/office/drawing/2014/main" id="{6D086950-F1E1-7391-806D-9C57EE834A8F}"/>
              </a:ext>
            </a:extLst>
          </p:cNvPr>
          <p:cNvGraphicFramePr/>
          <p:nvPr>
            <p:extLst>
              <p:ext uri="{D42A27DB-BD31-4B8C-83A1-F6EECF244321}">
                <p14:modId xmlns:p14="http://schemas.microsoft.com/office/powerpoint/2010/main" val="2181072467"/>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78"/>
        <p:cNvGrpSpPr/>
        <p:nvPr/>
      </p:nvGrpSpPr>
      <p:grpSpPr>
        <a:xfrm>
          <a:off x="0" y="0"/>
          <a:ext cx="0" cy="0"/>
          <a:chOff x="0" y="0"/>
          <a:chExt cx="0" cy="0"/>
        </a:xfrm>
      </p:grpSpPr>
      <p:grpSp>
        <p:nvGrpSpPr>
          <p:cNvPr id="85" name="Group 84">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6" name="Picture 85">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7" name="Rectangle 86">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8" name="Picture 87">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9" name="Picture 88">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1" name="Straight Connector 90">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93" name="Rectangle 92">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Google Shape;79;p15"/>
          <p:cNvSpPr txBox="1">
            <a:spLocks noGrp="1"/>
          </p:cNvSpPr>
          <p:nvPr>
            <p:ph type="title"/>
          </p:nvPr>
        </p:nvSpPr>
        <p:spPr>
          <a:xfrm>
            <a:off x="952108" y="954756"/>
            <a:ext cx="2730414" cy="4946003"/>
          </a:xfrm>
          <a:prstGeom prst="rect">
            <a:avLst/>
          </a:prstGeom>
        </p:spPr>
        <p:txBody>
          <a:bodyPr spcFirstLastPara="1" vert="horz" lIns="91440" tIns="45720" rIns="91440" bIns="45720" rtlCol="0" anchor="ctr" anchorCtr="0">
            <a:normAutofit/>
          </a:bodyPr>
          <a:lstStyle/>
          <a:p>
            <a:pPr>
              <a:spcBef>
                <a:spcPct val="0"/>
              </a:spcBef>
            </a:pPr>
            <a:r>
              <a:rPr lang="en-US">
                <a:solidFill>
                  <a:srgbClr val="FFFFFF"/>
                </a:solidFill>
              </a:rPr>
              <a:t>What was the Process?</a:t>
            </a:r>
          </a:p>
        </p:txBody>
      </p:sp>
      <p:sp>
        <p:nvSpPr>
          <p:cNvPr id="99" name="Rectangle 9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80;p15"/>
          <p:cNvSpPr txBox="1">
            <a:spLocks noGrp="1"/>
          </p:cNvSpPr>
          <p:nvPr>
            <p:ph type="body" idx="1"/>
          </p:nvPr>
        </p:nvSpPr>
        <p:spPr>
          <a:xfrm>
            <a:off x="5140934" y="469900"/>
            <a:ext cx="5953630" cy="5405968"/>
          </a:xfrm>
          <a:prstGeom prst="rect">
            <a:avLst/>
          </a:prstGeom>
        </p:spPr>
        <p:txBody>
          <a:bodyPr spcFirstLastPara="1" vert="horz" lIns="91440" tIns="45720" rIns="91440" bIns="45720" rtlCol="0" anchor="ctr" anchorCtr="0">
            <a:normAutofit/>
          </a:bodyPr>
          <a:lstStyle/>
          <a:p>
            <a:pPr indent="-474121">
              <a:lnSpc>
                <a:spcPct val="90000"/>
              </a:lnSpc>
              <a:spcBef>
                <a:spcPct val="20000"/>
              </a:spcBef>
              <a:spcAft>
                <a:spcPts val="600"/>
              </a:spcAft>
              <a:buSzPct val="115000"/>
              <a:buFont typeface="Arial"/>
              <a:buChar char="•"/>
            </a:pPr>
            <a:r>
              <a:rPr lang="en-US" sz="1900">
                <a:sym typeface="Calibri"/>
              </a:rPr>
              <a:t>RFP issued in May 2025</a:t>
            </a:r>
          </a:p>
          <a:p>
            <a:pPr indent="-474121">
              <a:lnSpc>
                <a:spcPct val="90000"/>
              </a:lnSpc>
              <a:spcBef>
                <a:spcPct val="20000"/>
              </a:spcBef>
              <a:spcAft>
                <a:spcPts val="600"/>
              </a:spcAft>
              <a:buSzPct val="115000"/>
              <a:buFont typeface="Arial"/>
              <a:buChar char="•"/>
            </a:pPr>
            <a:r>
              <a:rPr lang="en-US" sz="1900">
                <a:sym typeface="Calibri"/>
              </a:rPr>
              <a:t>Sub-committee convened to review submissions using guidelines outlined in RFP and select top 2 vendors</a:t>
            </a:r>
          </a:p>
          <a:p>
            <a:pPr indent="-474121">
              <a:lnSpc>
                <a:spcPct val="90000"/>
              </a:lnSpc>
              <a:spcBef>
                <a:spcPct val="20000"/>
              </a:spcBef>
              <a:spcAft>
                <a:spcPts val="600"/>
              </a:spcAft>
              <a:buSzPct val="115000"/>
              <a:buFont typeface="Arial"/>
              <a:buChar char="•"/>
            </a:pPr>
            <a:r>
              <a:rPr lang="en-US" sz="1900">
                <a:sym typeface="Calibri"/>
              </a:rPr>
              <a:t>Top 2 vendors invited to present and unpack the curricular resources to full committee.  </a:t>
            </a:r>
          </a:p>
          <a:p>
            <a:pPr marL="135463" indent="0">
              <a:lnSpc>
                <a:spcPct val="90000"/>
              </a:lnSpc>
              <a:spcBef>
                <a:spcPct val="20000"/>
              </a:spcBef>
              <a:spcAft>
                <a:spcPts val="600"/>
              </a:spcAft>
              <a:buSzPct val="115000"/>
              <a:buFont typeface="Arial"/>
              <a:buChar char="•"/>
            </a:pPr>
            <a:r>
              <a:rPr lang="en-US" sz="1900">
                <a:sym typeface="Calibri"/>
              </a:rPr>
              <a:t>      (Savvas Learning Company and Kendall Hunt Publishing Open Sci Ed)</a:t>
            </a:r>
          </a:p>
          <a:p>
            <a:pPr indent="-474121">
              <a:lnSpc>
                <a:spcPct val="90000"/>
              </a:lnSpc>
              <a:spcBef>
                <a:spcPct val="20000"/>
              </a:spcBef>
              <a:spcAft>
                <a:spcPts val="600"/>
              </a:spcAft>
              <a:buSzPct val="115000"/>
              <a:buFont typeface="Arial"/>
              <a:buChar char="•"/>
            </a:pPr>
            <a:r>
              <a:rPr lang="en-US" sz="1900">
                <a:sym typeface="Calibri"/>
              </a:rPr>
              <a:t>Committee convened for instruction on use of the EQuIP Rubric for Science</a:t>
            </a:r>
          </a:p>
          <a:p>
            <a:pPr indent="-474121">
              <a:lnSpc>
                <a:spcPct val="90000"/>
              </a:lnSpc>
              <a:spcBef>
                <a:spcPct val="20000"/>
              </a:spcBef>
              <a:spcAft>
                <a:spcPts val="600"/>
              </a:spcAft>
              <a:buSzPct val="115000"/>
              <a:buFont typeface="Arial"/>
              <a:buChar char="•"/>
            </a:pPr>
            <a:r>
              <a:rPr lang="en-US" sz="1900">
                <a:sym typeface="Calibri"/>
              </a:rPr>
              <a:t>The committee probed each vendor’s materials during in depth Q&amp;A session </a:t>
            </a:r>
          </a:p>
          <a:p>
            <a:pPr indent="-474121">
              <a:lnSpc>
                <a:spcPct val="90000"/>
              </a:lnSpc>
              <a:spcBef>
                <a:spcPct val="20000"/>
              </a:spcBef>
              <a:spcAft>
                <a:spcPts val="600"/>
              </a:spcAft>
              <a:buSzPct val="115000"/>
              <a:buFont typeface="Arial"/>
              <a:buChar char="•"/>
            </a:pPr>
            <a:r>
              <a:rPr lang="en-US" sz="1900">
                <a:sym typeface="Calibri"/>
              </a:rPr>
              <a:t>Committee members completed assigned sections of EQuIP Rubric for Science</a:t>
            </a:r>
          </a:p>
          <a:p>
            <a:pPr indent="-474121">
              <a:lnSpc>
                <a:spcPct val="90000"/>
              </a:lnSpc>
              <a:spcBef>
                <a:spcPct val="20000"/>
              </a:spcBef>
              <a:spcAft>
                <a:spcPts val="600"/>
              </a:spcAft>
              <a:buSzPct val="115000"/>
              <a:buFont typeface="Arial"/>
              <a:buChar char="•"/>
            </a:pPr>
            <a:r>
              <a:rPr lang="en-US" sz="1900">
                <a:sym typeface="Calibri"/>
              </a:rPr>
              <a:t>Open dialogue amongst committee members</a:t>
            </a:r>
          </a:p>
          <a:p>
            <a:pPr indent="-474121">
              <a:lnSpc>
                <a:spcPct val="90000"/>
              </a:lnSpc>
              <a:spcBef>
                <a:spcPct val="20000"/>
              </a:spcBef>
              <a:spcAft>
                <a:spcPts val="600"/>
              </a:spcAft>
              <a:buSzPct val="115000"/>
              <a:buFont typeface="Arial"/>
              <a:buChar char="•"/>
            </a:pPr>
            <a:r>
              <a:rPr lang="en-US" sz="1900">
                <a:sym typeface="Calibri"/>
              </a:rPr>
              <a:t>The committee’s findings presented to Superintendent</a:t>
            </a:r>
            <a:endParaRPr lang="en-US" sz="1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pic>
        <p:nvPicPr>
          <p:cNvPr id="2" name="Picture 1" descr="A graph with numbers and a bar&#10;&#10;AI-generated content may be incorrect.">
            <a:extLst>
              <a:ext uri="{FF2B5EF4-FFF2-40B4-BE49-F238E27FC236}">
                <a16:creationId xmlns:a16="http://schemas.microsoft.com/office/drawing/2014/main" id="{3E8C7762-B139-EC72-3BAE-36405CD146A0}"/>
              </a:ext>
            </a:extLst>
          </p:cNvPr>
          <p:cNvPicPr>
            <a:picLocks noChangeAspect="1"/>
          </p:cNvPicPr>
          <p:nvPr/>
        </p:nvPicPr>
        <p:blipFill>
          <a:blip r:embed="rId4"/>
          <a:stretch>
            <a:fillRect/>
          </a:stretch>
        </p:blipFill>
        <p:spPr>
          <a:xfrm>
            <a:off x="3210856" y="1149305"/>
            <a:ext cx="5751375" cy="4615479"/>
          </a:xfrm>
          <a:prstGeom prst="rect">
            <a:avLst/>
          </a:prstGeom>
        </p:spPr>
      </p:pic>
      <p:grpSp>
        <p:nvGrpSpPr>
          <p:cNvPr id="11" name="Group 10">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094111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84"/>
        <p:cNvGrpSpPr/>
        <p:nvPr/>
      </p:nvGrpSpPr>
      <p:grpSpPr>
        <a:xfrm>
          <a:off x="0" y="0"/>
          <a:ext cx="0" cy="0"/>
          <a:chOff x="0" y="0"/>
          <a:chExt cx="0" cy="0"/>
        </a:xfrm>
      </p:grpSpPr>
      <p:grpSp>
        <p:nvGrpSpPr>
          <p:cNvPr id="91" name="Group 90">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2" name="Picture 91">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3" name="Rectangle 92">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4" name="Picture 93">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5" name="Picture 94">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7" name="Straight Connector 96">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99" name="Rectangle 9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Google Shape;85;p16"/>
          <p:cNvSpPr txBox="1">
            <a:spLocks noGrp="1"/>
          </p:cNvSpPr>
          <p:nvPr>
            <p:ph type="title"/>
          </p:nvPr>
        </p:nvSpPr>
        <p:spPr>
          <a:xfrm>
            <a:off x="952108" y="954756"/>
            <a:ext cx="2730414" cy="4946003"/>
          </a:xfrm>
          <a:prstGeom prst="rect">
            <a:avLst/>
          </a:prstGeom>
        </p:spPr>
        <p:txBody>
          <a:bodyPr spcFirstLastPara="1" vert="horz" lIns="91440" tIns="45720" rIns="91440" bIns="45720" rtlCol="0" anchor="ctr" anchorCtr="0">
            <a:normAutofit/>
          </a:bodyPr>
          <a:lstStyle/>
          <a:p>
            <a:pPr>
              <a:spcBef>
                <a:spcPct val="0"/>
              </a:spcBef>
            </a:pPr>
            <a:r>
              <a:rPr lang="en-US">
                <a:solidFill>
                  <a:srgbClr val="FFFFFF"/>
                </a:solidFill>
              </a:rPr>
              <a:t>Who was on the committee?</a:t>
            </a:r>
          </a:p>
        </p:txBody>
      </p:sp>
      <p:sp>
        <p:nvSpPr>
          <p:cNvPr id="105" name="Rectangle 10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86;p16"/>
          <p:cNvSpPr txBox="1">
            <a:spLocks noGrp="1"/>
          </p:cNvSpPr>
          <p:nvPr>
            <p:ph type="body" idx="1"/>
          </p:nvPr>
        </p:nvSpPr>
        <p:spPr>
          <a:xfrm>
            <a:off x="5140934" y="469900"/>
            <a:ext cx="5953630" cy="5405968"/>
          </a:xfrm>
          <a:prstGeom prst="rect">
            <a:avLst/>
          </a:prstGeom>
        </p:spPr>
        <p:txBody>
          <a:bodyPr spcFirstLastPara="1" vert="horz" lIns="91440" tIns="45720" rIns="91440" bIns="45720" rtlCol="0" anchor="ctr" anchorCtr="0">
            <a:normAutofit/>
          </a:bodyPr>
          <a:lstStyle/>
          <a:p>
            <a:pPr indent="-440256">
              <a:spcBef>
                <a:spcPct val="20000"/>
              </a:spcBef>
              <a:spcAft>
                <a:spcPts val="600"/>
              </a:spcAft>
              <a:buSzPct val="115000"/>
              <a:buFont typeface="Arial"/>
              <a:buChar char="•"/>
            </a:pPr>
            <a:r>
              <a:rPr lang="en-US">
                <a:sym typeface="Calibri"/>
              </a:rPr>
              <a:t>Representation from across title, grade level, and servicing of student sub-group</a:t>
            </a:r>
          </a:p>
          <a:p>
            <a:pPr lvl="1" indent="-440256">
              <a:spcBef>
                <a:spcPct val="20000"/>
              </a:spcBef>
              <a:spcAft>
                <a:spcPts val="600"/>
              </a:spcAft>
              <a:buSzPct val="115000"/>
              <a:buFont typeface="Arial"/>
              <a:buChar char="•"/>
            </a:pPr>
            <a:r>
              <a:rPr lang="en-US">
                <a:sym typeface="Calibri"/>
              </a:rPr>
              <a:t>7 Teachers who service grades 6-8</a:t>
            </a:r>
          </a:p>
          <a:p>
            <a:pPr lvl="1" indent="-440256">
              <a:spcBef>
                <a:spcPct val="20000"/>
              </a:spcBef>
              <a:spcAft>
                <a:spcPts val="600"/>
              </a:spcAft>
              <a:buSzPct val="115000"/>
              <a:buFont typeface="Arial"/>
              <a:buChar char="•"/>
            </a:pPr>
            <a:r>
              <a:rPr lang="en-US">
                <a:sym typeface="Calibri"/>
              </a:rPr>
              <a:t>4 Teacher Coaches</a:t>
            </a:r>
          </a:p>
          <a:p>
            <a:pPr lvl="2" indent="-440256">
              <a:spcBef>
                <a:spcPct val="20000"/>
              </a:spcBef>
              <a:spcAft>
                <a:spcPts val="600"/>
              </a:spcAft>
              <a:buSzPct val="115000"/>
              <a:buFont typeface="Arial"/>
              <a:buChar char="•"/>
            </a:pPr>
            <a:r>
              <a:rPr lang="en-US">
                <a:sym typeface="Calibri"/>
              </a:rPr>
              <a:t>3 Science, 1 Special Education</a:t>
            </a:r>
          </a:p>
          <a:p>
            <a:pPr lvl="1" indent="-440256">
              <a:spcBef>
                <a:spcPct val="20000"/>
              </a:spcBef>
              <a:spcAft>
                <a:spcPts val="600"/>
              </a:spcAft>
              <a:buSzPct val="115000"/>
              <a:buFont typeface="Arial"/>
              <a:buChar char="•"/>
            </a:pPr>
            <a:r>
              <a:rPr lang="en-US">
                <a:sym typeface="Calibri"/>
              </a:rPr>
              <a:t>4 Administrators</a:t>
            </a:r>
          </a:p>
          <a:p>
            <a:pPr lvl="2" indent="-440256">
              <a:spcBef>
                <a:spcPct val="20000"/>
              </a:spcBef>
              <a:spcAft>
                <a:spcPts val="600"/>
              </a:spcAft>
              <a:buSzPct val="115000"/>
              <a:buFont typeface="Arial"/>
              <a:buChar char="•"/>
            </a:pPr>
            <a:r>
              <a:rPr lang="en-US">
                <a:sym typeface="Calibri"/>
              </a:rPr>
              <a:t>1 Executive Director</a:t>
            </a:r>
          </a:p>
          <a:p>
            <a:pPr lvl="2" indent="-440256">
              <a:spcBef>
                <a:spcPct val="20000"/>
              </a:spcBef>
              <a:spcAft>
                <a:spcPts val="600"/>
              </a:spcAft>
              <a:buSzPct val="115000"/>
              <a:buFont typeface="Arial"/>
              <a:buChar char="•"/>
            </a:pPr>
            <a:r>
              <a:rPr lang="en-US">
                <a:sym typeface="Calibri"/>
              </a:rPr>
              <a:t>1 Principal</a:t>
            </a:r>
          </a:p>
          <a:p>
            <a:pPr lvl="2" indent="-440256">
              <a:spcBef>
                <a:spcPct val="20000"/>
              </a:spcBef>
              <a:spcAft>
                <a:spcPts val="600"/>
              </a:spcAft>
              <a:buSzPct val="115000"/>
              <a:buFont typeface="Arial"/>
              <a:buChar char="•"/>
            </a:pPr>
            <a:r>
              <a:rPr lang="en-US">
                <a:sym typeface="Calibri"/>
              </a:rPr>
              <a:t>2 Supervisors</a:t>
            </a:r>
          </a:p>
          <a:p>
            <a:pPr lvl="3" indent="-440256">
              <a:spcBef>
                <a:spcPct val="20000"/>
              </a:spcBef>
              <a:spcAft>
                <a:spcPts val="600"/>
              </a:spcAft>
              <a:buSzPct val="115000"/>
              <a:buFont typeface="Arial"/>
              <a:buChar char="•"/>
            </a:pPr>
            <a:r>
              <a:rPr lang="en-US">
                <a:sym typeface="Calibri"/>
              </a:rPr>
              <a:t>1 Science, 1 Bilingual Education</a:t>
            </a:r>
          </a:p>
          <a:p>
            <a:pPr indent="0">
              <a:spcBef>
                <a:spcPct val="20000"/>
              </a:spcBef>
              <a:spcAft>
                <a:spcPts val="600"/>
              </a:spcAft>
              <a:buSzPct val="115000"/>
              <a:buFont typeface="Arial"/>
              <a:buChar cha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90"/>
        <p:cNvGrpSpPr/>
        <p:nvPr/>
      </p:nvGrpSpPr>
      <p:grpSpPr>
        <a:xfrm>
          <a:off x="0" y="0"/>
          <a:ext cx="0" cy="0"/>
          <a:chOff x="0" y="0"/>
          <a:chExt cx="0" cy="0"/>
        </a:xfrm>
      </p:grpSpPr>
      <p:grpSp>
        <p:nvGrpSpPr>
          <p:cNvPr id="97" name="Group 96">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8" name="Picture 97">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9" name="Rectangle 98">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0" name="Picture 99">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1" name="Picture 100">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3" name="Straight Connector 102">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05" name="Rectangle 10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Google Shape;91;p17"/>
          <p:cNvSpPr txBox="1">
            <a:spLocks noGrp="1"/>
          </p:cNvSpPr>
          <p:nvPr>
            <p:ph type="title"/>
          </p:nvPr>
        </p:nvSpPr>
        <p:spPr>
          <a:xfrm>
            <a:off x="952108" y="954756"/>
            <a:ext cx="2730414" cy="4946003"/>
          </a:xfrm>
          <a:prstGeom prst="rect">
            <a:avLst/>
          </a:prstGeom>
        </p:spPr>
        <p:txBody>
          <a:bodyPr spcFirstLastPara="1" vert="horz" lIns="91440" tIns="45720" rIns="91440" bIns="45720" rtlCol="0" anchor="ctr" anchorCtr="0">
            <a:normAutofit/>
          </a:bodyPr>
          <a:lstStyle/>
          <a:p>
            <a:pPr>
              <a:spcBef>
                <a:spcPct val="0"/>
              </a:spcBef>
              <a:buClr>
                <a:schemeClr val="dk1"/>
              </a:buClr>
              <a:buSzPts val="1100"/>
            </a:pPr>
            <a:r>
              <a:rPr lang="en-US" u="sng">
                <a:solidFill>
                  <a:srgbClr val="FFFFFF"/>
                </a:solidFill>
                <a:sym typeface="Lucida Sans"/>
                <a:hlinkClick r:id="rId6"/>
              </a:rPr>
              <a:t>EQuIP Rubric for Science</a:t>
            </a:r>
            <a:endParaRPr lang="en-US">
              <a:solidFill>
                <a:srgbClr val="FFFFFF"/>
              </a:solidFill>
            </a:endParaRPr>
          </a:p>
        </p:txBody>
      </p:sp>
      <p:sp>
        <p:nvSpPr>
          <p:cNvPr id="111" name="Rectangle 110">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92;p17"/>
          <p:cNvSpPr txBox="1">
            <a:spLocks noGrp="1"/>
          </p:cNvSpPr>
          <p:nvPr>
            <p:ph type="body" idx="1"/>
          </p:nvPr>
        </p:nvSpPr>
        <p:spPr>
          <a:xfrm>
            <a:off x="5140934" y="469900"/>
            <a:ext cx="5953630" cy="5405968"/>
          </a:xfrm>
          <a:prstGeom prst="rect">
            <a:avLst/>
          </a:prstGeom>
        </p:spPr>
        <p:txBody>
          <a:bodyPr spcFirstLastPara="1" vert="horz" lIns="91440" tIns="45720" rIns="91440" bIns="45720" rtlCol="0" anchor="ctr" anchorCtr="0">
            <a:normAutofit/>
          </a:bodyPr>
          <a:lstStyle/>
          <a:p>
            <a:pPr marL="0" indent="0">
              <a:spcBef>
                <a:spcPct val="20000"/>
              </a:spcBef>
              <a:spcAft>
                <a:spcPts val="600"/>
              </a:spcAft>
              <a:buSzPct val="115000"/>
              <a:buFont typeface="Arial"/>
              <a:buChar char="•"/>
            </a:pPr>
            <a:r>
              <a:rPr lang="en-US">
                <a:sym typeface="Lucida Sans"/>
              </a:rPr>
              <a:t>The EQuIP Rubric for Science has three categories:</a:t>
            </a:r>
          </a:p>
          <a:p>
            <a:pPr marL="990575" lvl="1" indent="-304792">
              <a:spcBef>
                <a:spcPct val="20000"/>
              </a:spcBef>
              <a:spcAft>
                <a:spcPts val="600"/>
              </a:spcAft>
              <a:buSzPct val="115000"/>
              <a:buFont typeface="Arial"/>
              <a:buChar char="•"/>
            </a:pPr>
            <a:r>
              <a:rPr lang="en-US">
                <a:sym typeface="Lucida Sans"/>
              </a:rPr>
              <a:t>Category I: NGSS 3D Design</a:t>
            </a:r>
          </a:p>
          <a:p>
            <a:pPr marL="990575" lvl="1" indent="-304792">
              <a:spcBef>
                <a:spcPct val="20000"/>
              </a:spcBef>
              <a:spcAft>
                <a:spcPts val="600"/>
              </a:spcAft>
              <a:buSzPct val="115000"/>
              <a:buFont typeface="Arial"/>
              <a:buChar char="•"/>
            </a:pPr>
            <a:r>
              <a:rPr lang="en-US">
                <a:sym typeface="Lucida Sans"/>
              </a:rPr>
              <a:t>Category II: NGSS Instructional Supports</a:t>
            </a:r>
          </a:p>
          <a:p>
            <a:pPr marL="990575" lvl="1" indent="-304792">
              <a:spcBef>
                <a:spcPct val="20000"/>
              </a:spcBef>
              <a:spcAft>
                <a:spcPts val="600"/>
              </a:spcAft>
              <a:buSzPct val="115000"/>
              <a:buFont typeface="Arial"/>
              <a:buChar char="•"/>
            </a:pPr>
            <a:r>
              <a:rPr lang="en-US">
                <a:sym typeface="Lucida Sans"/>
              </a:rPr>
              <a:t>Category III: Monitoring NGSS Student Progress</a:t>
            </a:r>
          </a:p>
          <a:p>
            <a:pPr marL="990575" lvl="1" indent="-304792">
              <a:spcBef>
                <a:spcPct val="20000"/>
              </a:spcBef>
              <a:spcAft>
                <a:spcPts val="600"/>
              </a:spcAft>
              <a:buSzPct val="115000"/>
              <a:buFont typeface="Arial"/>
              <a:buChar char="•"/>
            </a:pPr>
            <a:endParaRPr lang="en-US">
              <a:sym typeface="Lucida Sans"/>
            </a:endParaRPr>
          </a:p>
          <a:p>
            <a:pPr marL="0" indent="0">
              <a:spcBef>
                <a:spcPct val="20000"/>
              </a:spcBef>
              <a:spcAft>
                <a:spcPts val="600"/>
              </a:spcAft>
              <a:buSzPct val="115000"/>
              <a:buFont typeface="Arial"/>
              <a:buChar char="•"/>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32603" y="471577"/>
            <a:ext cx="11373835" cy="661000"/>
          </a:xfrm>
          <a:prstGeom prst="rect">
            <a:avLst/>
          </a:prstGeom>
        </p:spPr>
        <p:txBody>
          <a:bodyPr spcFirstLastPara="1" vert="horz" wrap="square" lIns="121900" tIns="121900" rIns="121900" bIns="121900" rtlCol="0" anchor="t" anchorCtr="0">
            <a:noAutofit/>
          </a:bodyPr>
          <a:lstStyle/>
          <a:p>
            <a:pPr algn="l"/>
            <a:r>
              <a:rPr lang="en-US" sz="2667">
                <a:latin typeface="Times New Roman" panose="02020603050405020304" pitchFamily="18" charset="0"/>
                <a:cs typeface="Times New Roman" panose="02020603050405020304" pitchFamily="18" charset="0"/>
              </a:rPr>
              <a:t>Open Sci Ed </a:t>
            </a:r>
            <a:r>
              <a:rPr lang="en" sz="2667">
                <a:latin typeface="Times New Roman" panose="02020603050405020304" pitchFamily="18" charset="0"/>
                <a:cs typeface="Times New Roman" panose="02020603050405020304" pitchFamily="18" charset="0"/>
              </a:rPr>
              <a:t>via </a:t>
            </a:r>
            <a:r>
              <a:rPr lang="en-US" sz="2667">
                <a:latin typeface="Times New Roman" panose="02020603050405020304" pitchFamily="18" charset="0"/>
                <a:cs typeface="Times New Roman" panose="02020603050405020304" pitchFamily="18" charset="0"/>
              </a:rPr>
              <a:t>Kendall Hunt Publishing</a:t>
            </a:r>
            <a:endParaRPr sz="2667">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1B7D399-22FA-D345-94D4-DED76DE28B44}"/>
              </a:ext>
            </a:extLst>
          </p:cNvPr>
          <p:cNvPicPr>
            <a:picLocks noChangeAspect="1"/>
          </p:cNvPicPr>
          <p:nvPr/>
        </p:nvPicPr>
        <p:blipFill>
          <a:blip r:embed="rId3"/>
          <a:stretch>
            <a:fillRect/>
          </a:stretch>
        </p:blipFill>
        <p:spPr>
          <a:xfrm>
            <a:off x="886951" y="2004647"/>
            <a:ext cx="7240010" cy="3162741"/>
          </a:xfrm>
          <a:prstGeom prst="rect">
            <a:avLst/>
          </a:prstGeom>
        </p:spPr>
      </p:pic>
      <p:pic>
        <p:nvPicPr>
          <p:cNvPr id="9" name="Picture 8">
            <a:extLst>
              <a:ext uri="{FF2B5EF4-FFF2-40B4-BE49-F238E27FC236}">
                <a16:creationId xmlns:a16="http://schemas.microsoft.com/office/drawing/2014/main" id="{9CCD7D9B-89C0-A56C-E899-AA79E571E3F3}"/>
              </a:ext>
            </a:extLst>
          </p:cNvPr>
          <p:cNvPicPr>
            <a:picLocks noChangeAspect="1"/>
          </p:cNvPicPr>
          <p:nvPr/>
        </p:nvPicPr>
        <p:blipFill>
          <a:blip r:embed="rId4"/>
          <a:stretch>
            <a:fillRect/>
          </a:stretch>
        </p:blipFill>
        <p:spPr>
          <a:xfrm>
            <a:off x="8383839" y="709233"/>
            <a:ext cx="3038899" cy="5439534"/>
          </a:xfrm>
          <a:prstGeom prst="rect">
            <a:avLst/>
          </a:prstGeom>
        </p:spPr>
      </p:pic>
    </p:spTree>
    <p:extLst>
      <p:ext uri="{BB962C8B-B14F-4D97-AF65-F5344CB8AC3E}">
        <p14:creationId xmlns:p14="http://schemas.microsoft.com/office/powerpoint/2010/main" val="194397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32603" y="471577"/>
            <a:ext cx="11373835" cy="661000"/>
          </a:xfrm>
          <a:prstGeom prst="rect">
            <a:avLst/>
          </a:prstGeom>
        </p:spPr>
        <p:txBody>
          <a:bodyPr spcFirstLastPara="1" vert="horz" wrap="square" lIns="121900" tIns="121900" rIns="121900" bIns="121900" rtlCol="0" anchor="t" anchorCtr="0">
            <a:noAutofit/>
          </a:bodyPr>
          <a:lstStyle/>
          <a:p>
            <a:pPr algn="l"/>
            <a:r>
              <a:rPr lang="en-US" sz="2667">
                <a:latin typeface="Times New Roman" panose="02020603050405020304" pitchFamily="18" charset="0"/>
                <a:cs typeface="Times New Roman" panose="02020603050405020304" pitchFamily="18" charset="0"/>
              </a:rPr>
              <a:t>Open Sci Ed </a:t>
            </a:r>
            <a:r>
              <a:rPr lang="en" sz="2667">
                <a:latin typeface="Times New Roman" panose="02020603050405020304" pitchFamily="18" charset="0"/>
                <a:cs typeface="Times New Roman" panose="02020603050405020304" pitchFamily="18" charset="0"/>
              </a:rPr>
              <a:t>via </a:t>
            </a:r>
            <a:r>
              <a:rPr lang="en-US" sz="2667">
                <a:latin typeface="Times New Roman" panose="02020603050405020304" pitchFamily="18" charset="0"/>
                <a:cs typeface="Times New Roman" panose="02020603050405020304" pitchFamily="18" charset="0"/>
              </a:rPr>
              <a:t>Kendall Hunt Publishing</a:t>
            </a:r>
            <a:endParaRPr sz="2667">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F72551-E6EB-18AF-2BDA-4D39336D388E}"/>
              </a:ext>
            </a:extLst>
          </p:cNvPr>
          <p:cNvSpPr txBox="1"/>
          <p:nvPr/>
        </p:nvSpPr>
        <p:spPr>
          <a:xfrm>
            <a:off x="1158844" y="1430448"/>
            <a:ext cx="4114800" cy="3139321"/>
          </a:xfrm>
          <a:prstGeom prst="rect">
            <a:avLst/>
          </a:prstGeom>
          <a:noFill/>
        </p:spPr>
        <p:txBody>
          <a:bodyPr wrap="square" rtlCol="0">
            <a:spAutoFit/>
          </a:bodyPr>
          <a:lstStyle/>
          <a:p>
            <a:r>
              <a:rPr lang="en-US" u="sng"/>
              <a:t>Other Middle School Curricula</a:t>
            </a:r>
          </a:p>
          <a:p>
            <a:pPr marL="285750" indent="-285750">
              <a:buFont typeface="Courier New" panose="02070309020205020404" pitchFamily="49" charset="0"/>
              <a:buChar char="o"/>
            </a:pPr>
            <a:r>
              <a:rPr lang="en-US"/>
              <a:t>NOT RATED OR POORLY RATED: Of the 14 middle school science curricula reviewed by </a:t>
            </a:r>
            <a:r>
              <a:rPr lang="en-US" err="1"/>
              <a:t>EdReports</a:t>
            </a:r>
            <a:r>
              <a:rPr lang="en-US"/>
              <a:t>, only two have received the 'green' rating.</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DESIGNED FOR OUTDATED RESEARCH: Most middle school science programs do not embody the K-12 Framework for Science Education and NGSS standards.</a:t>
            </a:r>
          </a:p>
        </p:txBody>
      </p:sp>
      <p:sp>
        <p:nvSpPr>
          <p:cNvPr id="6" name="TextBox 5">
            <a:extLst>
              <a:ext uri="{FF2B5EF4-FFF2-40B4-BE49-F238E27FC236}">
                <a16:creationId xmlns:a16="http://schemas.microsoft.com/office/drawing/2014/main" id="{A97CA1D5-ADDB-3BD9-D5CF-D4B21BF24B74}"/>
              </a:ext>
            </a:extLst>
          </p:cNvPr>
          <p:cNvSpPr txBox="1"/>
          <p:nvPr/>
        </p:nvSpPr>
        <p:spPr>
          <a:xfrm>
            <a:off x="5638800" y="1430448"/>
            <a:ext cx="4114800" cy="3416320"/>
          </a:xfrm>
          <a:prstGeom prst="rect">
            <a:avLst/>
          </a:prstGeom>
          <a:noFill/>
        </p:spPr>
        <p:txBody>
          <a:bodyPr wrap="square" rtlCol="0">
            <a:spAutoFit/>
          </a:bodyPr>
          <a:lstStyle/>
          <a:p>
            <a:r>
              <a:rPr lang="en-US" u="sng"/>
              <a:t>Open Sci Ed Curriculum</a:t>
            </a:r>
          </a:p>
          <a:p>
            <a:pPr marL="285750" indent="-285750">
              <a:buFont typeface="Courier New" panose="02070309020205020404" pitchFamily="49" charset="0"/>
              <a:buChar char="o"/>
            </a:pPr>
            <a:r>
              <a:rPr lang="en-US"/>
              <a:t>HIGHLY RATED:  </a:t>
            </a:r>
            <a:r>
              <a:rPr lang="en-US" err="1"/>
              <a:t>OpenSciEd</a:t>
            </a:r>
            <a:r>
              <a:rPr lang="en-US"/>
              <a:t> received a 'green' rating from </a:t>
            </a:r>
            <a:r>
              <a:rPr lang="en-US" err="1"/>
              <a:t>EdReports</a:t>
            </a:r>
            <a:r>
              <a:rPr lang="en-US"/>
              <a:t>, indicating the highest quality of science education instructional materials.</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DESIGNED FOR THE K-12 FRAMEWORK FOR SCIENCE EDUCATION: The entire program was written for Framework-based standards like the NGSS.</a:t>
            </a:r>
          </a:p>
          <a:p>
            <a:pPr marL="285750" indent="-285750">
              <a:buFont typeface="Courier New" panose="02070309020205020404" pitchFamily="49" charset="0"/>
              <a:buChar char="o"/>
            </a:pP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35DF1606-AE70-B5F3-FE15-2A73BBA6F91E}"/>
            </a:ext>
          </a:extLst>
        </p:cNvPr>
        <p:cNvGrpSpPr/>
        <p:nvPr/>
      </p:nvGrpSpPr>
      <p:grpSpPr>
        <a:xfrm>
          <a:off x="0" y="0"/>
          <a:ext cx="0" cy="0"/>
          <a:chOff x="0" y="0"/>
          <a:chExt cx="0" cy="0"/>
        </a:xfrm>
      </p:grpSpPr>
      <p:sp>
        <p:nvSpPr>
          <p:cNvPr id="109" name="Google Shape;109;p20">
            <a:extLst>
              <a:ext uri="{FF2B5EF4-FFF2-40B4-BE49-F238E27FC236}">
                <a16:creationId xmlns:a16="http://schemas.microsoft.com/office/drawing/2014/main" id="{D8A6FDFB-D960-3C57-D034-7248A4247DD9}"/>
              </a:ext>
            </a:extLst>
          </p:cNvPr>
          <p:cNvSpPr txBox="1">
            <a:spLocks noGrp="1"/>
          </p:cNvSpPr>
          <p:nvPr>
            <p:ph type="title"/>
          </p:nvPr>
        </p:nvSpPr>
        <p:spPr>
          <a:xfrm>
            <a:off x="632603" y="471577"/>
            <a:ext cx="11373835" cy="661000"/>
          </a:xfrm>
          <a:prstGeom prst="rect">
            <a:avLst/>
          </a:prstGeom>
        </p:spPr>
        <p:txBody>
          <a:bodyPr spcFirstLastPara="1" vert="horz" wrap="square" lIns="121900" tIns="121900" rIns="121900" bIns="121900" rtlCol="0" anchor="t" anchorCtr="0">
            <a:noAutofit/>
          </a:bodyPr>
          <a:lstStyle/>
          <a:p>
            <a:pPr algn="l"/>
            <a:r>
              <a:rPr lang="en-US" sz="2667">
                <a:latin typeface="Times New Roman" panose="02020603050405020304" pitchFamily="18" charset="0"/>
                <a:cs typeface="Times New Roman" panose="02020603050405020304" pitchFamily="18" charset="0"/>
              </a:rPr>
              <a:t>Open Sci Ed </a:t>
            </a:r>
            <a:r>
              <a:rPr lang="en" sz="2667">
                <a:latin typeface="Times New Roman" panose="02020603050405020304" pitchFamily="18" charset="0"/>
                <a:cs typeface="Times New Roman" panose="02020603050405020304" pitchFamily="18" charset="0"/>
              </a:rPr>
              <a:t>via </a:t>
            </a:r>
            <a:r>
              <a:rPr lang="en-US" sz="2667">
                <a:latin typeface="Times New Roman" panose="02020603050405020304" pitchFamily="18" charset="0"/>
                <a:cs typeface="Times New Roman" panose="02020603050405020304" pitchFamily="18" charset="0"/>
              </a:rPr>
              <a:t>Kendall Hunt Publishing</a:t>
            </a:r>
            <a:endParaRPr sz="2667">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A72A78-30BD-C191-3948-D0A7E4C43977}"/>
              </a:ext>
            </a:extLst>
          </p:cNvPr>
          <p:cNvSpPr txBox="1"/>
          <p:nvPr/>
        </p:nvSpPr>
        <p:spPr>
          <a:xfrm>
            <a:off x="1158844" y="1430448"/>
            <a:ext cx="4114800" cy="2862322"/>
          </a:xfrm>
          <a:prstGeom prst="rect">
            <a:avLst/>
          </a:prstGeom>
          <a:noFill/>
        </p:spPr>
        <p:txBody>
          <a:bodyPr wrap="square" rtlCol="0">
            <a:spAutoFit/>
          </a:bodyPr>
          <a:lstStyle/>
          <a:p>
            <a:r>
              <a:rPr lang="en-US" u="sng"/>
              <a:t>Other Middle School Curricula</a:t>
            </a:r>
          </a:p>
          <a:p>
            <a:pPr marL="285750" indent="-285750">
              <a:buFont typeface="Courier New" panose="02070309020205020404" pitchFamily="49" charset="0"/>
              <a:buChar char="o"/>
            </a:pPr>
            <a:r>
              <a:rPr lang="en-US"/>
              <a:t>ORGANIZED FOR LEARNING ABOUT: Science learning is organized to make sense to someone who already knows the information.</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TEACHER-DIRECTED: Programs use phenomena or demos as "hooks" to draw in students and experiments to reinforce learning.</a:t>
            </a:r>
          </a:p>
        </p:txBody>
      </p:sp>
      <p:sp>
        <p:nvSpPr>
          <p:cNvPr id="6" name="TextBox 5">
            <a:extLst>
              <a:ext uri="{FF2B5EF4-FFF2-40B4-BE49-F238E27FC236}">
                <a16:creationId xmlns:a16="http://schemas.microsoft.com/office/drawing/2014/main" id="{5939AA8B-B9F2-3E01-8F62-8C82BBF035C1}"/>
              </a:ext>
            </a:extLst>
          </p:cNvPr>
          <p:cNvSpPr txBox="1"/>
          <p:nvPr/>
        </p:nvSpPr>
        <p:spPr>
          <a:xfrm>
            <a:off x="5638800" y="1430448"/>
            <a:ext cx="4114800" cy="2862322"/>
          </a:xfrm>
          <a:prstGeom prst="rect">
            <a:avLst/>
          </a:prstGeom>
          <a:noFill/>
        </p:spPr>
        <p:txBody>
          <a:bodyPr wrap="square" rtlCol="0">
            <a:spAutoFit/>
          </a:bodyPr>
          <a:lstStyle/>
          <a:p>
            <a:r>
              <a:rPr lang="en-US" u="sng"/>
              <a:t>Open Sci Ed Curriculum</a:t>
            </a:r>
          </a:p>
          <a:p>
            <a:pPr marL="285750" indent="-285750">
              <a:buFont typeface="Courier New" panose="02070309020205020404" pitchFamily="49" charset="0"/>
              <a:buChar char="o"/>
            </a:pPr>
            <a:r>
              <a:rPr lang="en-US"/>
              <a:t>ORGANIZED FOR FIGURING OUT: Science learning revolves around figuring out an intriguing phenomenon.</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TEACHER FACILITATED: Phenomena generate the student questions, explanations, and ideas for investigations that motivate learning.</a:t>
            </a:r>
          </a:p>
        </p:txBody>
      </p:sp>
    </p:spTree>
    <p:extLst>
      <p:ext uri="{BB962C8B-B14F-4D97-AF65-F5344CB8AC3E}">
        <p14:creationId xmlns:p14="http://schemas.microsoft.com/office/powerpoint/2010/main" val="1459980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9C0BBE75-0B3B-E793-286E-E4A7BC856126}"/>
            </a:ext>
          </a:extLst>
        </p:cNvPr>
        <p:cNvGrpSpPr/>
        <p:nvPr/>
      </p:nvGrpSpPr>
      <p:grpSpPr>
        <a:xfrm>
          <a:off x="0" y="0"/>
          <a:ext cx="0" cy="0"/>
          <a:chOff x="0" y="0"/>
          <a:chExt cx="0" cy="0"/>
        </a:xfrm>
      </p:grpSpPr>
      <p:sp>
        <p:nvSpPr>
          <p:cNvPr id="109" name="Google Shape;109;p20">
            <a:extLst>
              <a:ext uri="{FF2B5EF4-FFF2-40B4-BE49-F238E27FC236}">
                <a16:creationId xmlns:a16="http://schemas.microsoft.com/office/drawing/2014/main" id="{8BD9FCBA-647A-BB24-73CD-16684D0BD2CE}"/>
              </a:ext>
            </a:extLst>
          </p:cNvPr>
          <p:cNvSpPr txBox="1">
            <a:spLocks noGrp="1"/>
          </p:cNvSpPr>
          <p:nvPr>
            <p:ph type="title"/>
          </p:nvPr>
        </p:nvSpPr>
        <p:spPr>
          <a:xfrm>
            <a:off x="632603" y="471577"/>
            <a:ext cx="11373835" cy="661000"/>
          </a:xfrm>
          <a:prstGeom prst="rect">
            <a:avLst/>
          </a:prstGeom>
        </p:spPr>
        <p:txBody>
          <a:bodyPr spcFirstLastPara="1" vert="horz" wrap="square" lIns="121900" tIns="121900" rIns="121900" bIns="121900" rtlCol="0" anchor="t" anchorCtr="0">
            <a:noAutofit/>
          </a:bodyPr>
          <a:lstStyle/>
          <a:p>
            <a:pPr algn="l"/>
            <a:r>
              <a:rPr lang="en-US" sz="2667">
                <a:latin typeface="Times New Roman" panose="02020603050405020304" pitchFamily="18" charset="0"/>
                <a:cs typeface="Times New Roman" panose="02020603050405020304" pitchFamily="18" charset="0"/>
              </a:rPr>
              <a:t>Open Sci Ed </a:t>
            </a:r>
            <a:r>
              <a:rPr lang="en" sz="2667">
                <a:latin typeface="Times New Roman" panose="02020603050405020304" pitchFamily="18" charset="0"/>
                <a:cs typeface="Times New Roman" panose="02020603050405020304" pitchFamily="18" charset="0"/>
              </a:rPr>
              <a:t>via </a:t>
            </a:r>
            <a:r>
              <a:rPr lang="en-US" sz="2667">
                <a:latin typeface="Times New Roman" panose="02020603050405020304" pitchFamily="18" charset="0"/>
                <a:cs typeface="Times New Roman" panose="02020603050405020304" pitchFamily="18" charset="0"/>
              </a:rPr>
              <a:t>Kendall Hunt Publishing</a:t>
            </a:r>
            <a:endParaRPr sz="2667">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1AF22D5-3E2E-6731-7E7F-C233197AB283}"/>
              </a:ext>
            </a:extLst>
          </p:cNvPr>
          <p:cNvSpPr txBox="1"/>
          <p:nvPr/>
        </p:nvSpPr>
        <p:spPr>
          <a:xfrm>
            <a:off x="1158844" y="1430448"/>
            <a:ext cx="4114800" cy="2862322"/>
          </a:xfrm>
          <a:prstGeom prst="rect">
            <a:avLst/>
          </a:prstGeom>
          <a:noFill/>
        </p:spPr>
        <p:txBody>
          <a:bodyPr wrap="square" rtlCol="0">
            <a:spAutoFit/>
          </a:bodyPr>
          <a:lstStyle/>
          <a:p>
            <a:r>
              <a:rPr lang="en-US" u="sng"/>
              <a:t>Other Middle School Curricula</a:t>
            </a:r>
          </a:p>
          <a:p>
            <a:pPr marL="285750" indent="-285750">
              <a:buFont typeface="Courier New" panose="02070309020205020404" pitchFamily="49" charset="0"/>
              <a:buChar char="o"/>
            </a:pPr>
            <a:r>
              <a:rPr lang="en-US"/>
              <a:t>LECTURE-BASED LESSONS: Teachers or books tell students about science.</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CONFIRMATORY: Students are exposed to vocabulary and facts and follow the directions to confirm what they have learned.</a:t>
            </a:r>
          </a:p>
        </p:txBody>
      </p:sp>
      <p:sp>
        <p:nvSpPr>
          <p:cNvPr id="6" name="TextBox 5">
            <a:extLst>
              <a:ext uri="{FF2B5EF4-FFF2-40B4-BE49-F238E27FC236}">
                <a16:creationId xmlns:a16="http://schemas.microsoft.com/office/drawing/2014/main" id="{BEA7D695-DE87-B4C1-E538-6DB199DE522F}"/>
              </a:ext>
            </a:extLst>
          </p:cNvPr>
          <p:cNvSpPr txBox="1"/>
          <p:nvPr/>
        </p:nvSpPr>
        <p:spPr>
          <a:xfrm>
            <a:off x="5638800" y="1430448"/>
            <a:ext cx="4114800" cy="2585323"/>
          </a:xfrm>
          <a:prstGeom prst="rect">
            <a:avLst/>
          </a:prstGeom>
          <a:noFill/>
        </p:spPr>
        <p:txBody>
          <a:bodyPr wrap="square" rtlCol="0">
            <a:spAutoFit/>
          </a:bodyPr>
          <a:lstStyle/>
          <a:p>
            <a:r>
              <a:rPr lang="en-US" u="sng"/>
              <a:t>Open Sci Ed Curriculum</a:t>
            </a:r>
          </a:p>
          <a:p>
            <a:pPr marL="285750" indent="-285750">
              <a:buFont typeface="Courier New" panose="02070309020205020404" pitchFamily="49" charset="0"/>
              <a:buChar char="o"/>
            </a:pPr>
            <a:r>
              <a:rPr lang="en-US"/>
              <a:t>COLLABORATIVE:  Students work together and learn from each other as they ask questions, design investigations, and find solutions.</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INVESTIGATIVE: Students investigate their questions as they build and revise their understanding of the science.</a:t>
            </a:r>
          </a:p>
        </p:txBody>
      </p:sp>
    </p:spTree>
    <p:extLst>
      <p:ext uri="{BB962C8B-B14F-4D97-AF65-F5344CB8AC3E}">
        <p14:creationId xmlns:p14="http://schemas.microsoft.com/office/powerpoint/2010/main" val="440165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D3D7F421-9CDA-1CD6-F420-4291E3CFF688}"/>
            </a:ext>
          </a:extLst>
        </p:cNvPr>
        <p:cNvGrpSpPr/>
        <p:nvPr/>
      </p:nvGrpSpPr>
      <p:grpSpPr>
        <a:xfrm>
          <a:off x="0" y="0"/>
          <a:ext cx="0" cy="0"/>
          <a:chOff x="0" y="0"/>
          <a:chExt cx="0" cy="0"/>
        </a:xfrm>
      </p:grpSpPr>
      <p:sp>
        <p:nvSpPr>
          <p:cNvPr id="109" name="Google Shape;109;p20">
            <a:extLst>
              <a:ext uri="{FF2B5EF4-FFF2-40B4-BE49-F238E27FC236}">
                <a16:creationId xmlns:a16="http://schemas.microsoft.com/office/drawing/2014/main" id="{98103694-45C5-9CAF-BF13-0D24F1AA209D}"/>
              </a:ext>
            </a:extLst>
          </p:cNvPr>
          <p:cNvSpPr txBox="1">
            <a:spLocks noGrp="1"/>
          </p:cNvSpPr>
          <p:nvPr>
            <p:ph type="title"/>
          </p:nvPr>
        </p:nvSpPr>
        <p:spPr>
          <a:xfrm>
            <a:off x="632603" y="471577"/>
            <a:ext cx="11373835" cy="661000"/>
          </a:xfrm>
          <a:prstGeom prst="rect">
            <a:avLst/>
          </a:prstGeom>
        </p:spPr>
        <p:txBody>
          <a:bodyPr spcFirstLastPara="1" vert="horz" wrap="square" lIns="121900" tIns="121900" rIns="121900" bIns="121900" rtlCol="0" anchor="t" anchorCtr="0">
            <a:noAutofit/>
          </a:bodyPr>
          <a:lstStyle/>
          <a:p>
            <a:pPr algn="l"/>
            <a:r>
              <a:rPr lang="en-US" sz="2667">
                <a:latin typeface="Times New Roman" panose="02020603050405020304" pitchFamily="18" charset="0"/>
                <a:cs typeface="Times New Roman" panose="02020603050405020304" pitchFamily="18" charset="0"/>
              </a:rPr>
              <a:t>Open Sci Ed </a:t>
            </a:r>
            <a:r>
              <a:rPr lang="en" sz="2667">
                <a:latin typeface="Times New Roman" panose="02020603050405020304" pitchFamily="18" charset="0"/>
                <a:cs typeface="Times New Roman" panose="02020603050405020304" pitchFamily="18" charset="0"/>
              </a:rPr>
              <a:t>via </a:t>
            </a:r>
            <a:r>
              <a:rPr lang="en-US" sz="2667">
                <a:latin typeface="Times New Roman" panose="02020603050405020304" pitchFamily="18" charset="0"/>
                <a:cs typeface="Times New Roman" panose="02020603050405020304" pitchFamily="18" charset="0"/>
              </a:rPr>
              <a:t>Kendall Hunt Publishing</a:t>
            </a:r>
            <a:endParaRPr sz="2667">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DCB25D-1D18-F66E-746B-C26FCE1BBEB4}"/>
              </a:ext>
            </a:extLst>
          </p:cNvPr>
          <p:cNvSpPr txBox="1"/>
          <p:nvPr/>
        </p:nvSpPr>
        <p:spPr>
          <a:xfrm>
            <a:off x="1158844" y="1430448"/>
            <a:ext cx="4114800" cy="2585323"/>
          </a:xfrm>
          <a:prstGeom prst="rect">
            <a:avLst/>
          </a:prstGeom>
          <a:noFill/>
        </p:spPr>
        <p:txBody>
          <a:bodyPr wrap="square" rtlCol="0">
            <a:spAutoFit/>
          </a:bodyPr>
          <a:lstStyle/>
          <a:p>
            <a:r>
              <a:rPr lang="en-US" u="sng"/>
              <a:t>Other Middle School Curricula</a:t>
            </a:r>
          </a:p>
          <a:p>
            <a:pPr marL="285750" indent="-285750">
              <a:buFont typeface="Courier New" panose="02070309020205020404" pitchFamily="49" charset="0"/>
              <a:buChar char="o"/>
            </a:pPr>
            <a:r>
              <a:rPr lang="en-US"/>
              <a:t>SOME STUDENTS: Leads to a few students who think that science is relevant to their lives and even fewer that connect it to their future careers.</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DIFFICULT TO ADAPT: Materials are locked in proprietary formats that make it difficult to adapt.</a:t>
            </a:r>
          </a:p>
        </p:txBody>
      </p:sp>
      <p:sp>
        <p:nvSpPr>
          <p:cNvPr id="6" name="TextBox 5">
            <a:extLst>
              <a:ext uri="{FF2B5EF4-FFF2-40B4-BE49-F238E27FC236}">
                <a16:creationId xmlns:a16="http://schemas.microsoft.com/office/drawing/2014/main" id="{6FE05785-7DCC-A5E9-3E48-D9618C9AC1A3}"/>
              </a:ext>
            </a:extLst>
          </p:cNvPr>
          <p:cNvSpPr txBox="1"/>
          <p:nvPr/>
        </p:nvSpPr>
        <p:spPr>
          <a:xfrm>
            <a:off x="5638800" y="1430448"/>
            <a:ext cx="4114800" cy="2585323"/>
          </a:xfrm>
          <a:prstGeom prst="rect">
            <a:avLst/>
          </a:prstGeom>
          <a:noFill/>
        </p:spPr>
        <p:txBody>
          <a:bodyPr wrap="square" rtlCol="0">
            <a:spAutoFit/>
          </a:bodyPr>
          <a:lstStyle/>
          <a:p>
            <a:r>
              <a:rPr lang="en-US" u="sng"/>
              <a:t>Open Sci Ed Curriculum</a:t>
            </a:r>
          </a:p>
          <a:p>
            <a:pPr marL="285750" indent="-285750">
              <a:buFont typeface="Courier New" panose="02070309020205020404" pitchFamily="49" charset="0"/>
              <a:buChar char="o"/>
            </a:pPr>
            <a:r>
              <a:rPr lang="en-US"/>
              <a:t>ALL STUDENTS: Instructional routines are designed to value every student's voice, fostering a sense of belonging and empowerment.</a:t>
            </a: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r>
              <a:rPr lang="en-US"/>
              <a:t>EASILY EDITABLE: Materials are provided in editable formats that allow teachers to adapt.</a:t>
            </a:r>
          </a:p>
        </p:txBody>
      </p:sp>
    </p:spTree>
    <p:extLst>
      <p:ext uri="{BB962C8B-B14F-4D97-AF65-F5344CB8AC3E}">
        <p14:creationId xmlns:p14="http://schemas.microsoft.com/office/powerpoint/2010/main" val="1141626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08"/>
        <p:cNvGrpSpPr/>
        <p:nvPr/>
      </p:nvGrpSpPr>
      <p:grpSpPr>
        <a:xfrm>
          <a:off x="0" y="0"/>
          <a:ext cx="0" cy="0"/>
          <a:chOff x="0" y="0"/>
          <a:chExt cx="0" cy="0"/>
        </a:xfrm>
      </p:grpSpPr>
      <p:grpSp>
        <p:nvGrpSpPr>
          <p:cNvPr id="114" name="Group 113">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5" name="Picture 114">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6" name="Rectangle 115">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7" name="Picture 116">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8" name="Picture 117">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20" name="Straight Connector 119">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22" name="Rectangle 121">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20"/>
          <p:cNvSpPr txBox="1">
            <a:spLocks noGrp="1"/>
          </p:cNvSpPr>
          <p:nvPr>
            <p:ph type="title"/>
          </p:nvPr>
        </p:nvSpPr>
        <p:spPr>
          <a:xfrm>
            <a:off x="804421" y="796374"/>
            <a:ext cx="10583158" cy="880027"/>
          </a:xfrm>
          <a:prstGeom prst="rect">
            <a:avLst/>
          </a:prstGeom>
        </p:spPr>
        <p:txBody>
          <a:bodyPr spcFirstLastPara="1" vert="horz" lIns="91440" tIns="45720" rIns="91440" bIns="45720" rtlCol="0" anchor="ctr" anchorCtr="0">
            <a:normAutofit/>
          </a:bodyPr>
          <a:lstStyle/>
          <a:p>
            <a:pPr>
              <a:spcBef>
                <a:spcPct val="0"/>
              </a:spcBef>
            </a:pPr>
            <a:r>
              <a:rPr lang="en-US">
                <a:solidFill>
                  <a:srgbClr val="FFFFFF"/>
                </a:solidFill>
              </a:rPr>
              <a:t>Open Sci Ed via Kendall Hunt Publishing</a:t>
            </a:r>
          </a:p>
        </p:txBody>
      </p:sp>
      <p:sp>
        <p:nvSpPr>
          <p:cNvPr id="126" name="Rectangle 125">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8" name="Rectangle 127">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6B248A-A023-6910-CBF2-8C2F68A24313}"/>
              </a:ext>
            </a:extLst>
          </p:cNvPr>
          <p:cNvSpPr txBox="1"/>
          <p:nvPr/>
        </p:nvSpPr>
        <p:spPr>
          <a:xfrm>
            <a:off x="1295401" y="2612256"/>
            <a:ext cx="9601196" cy="3263612"/>
          </a:xfrm>
          <a:prstGeom prst="rect">
            <a:avLst/>
          </a:prstGeom>
        </p:spPr>
        <p:txBody>
          <a:bodyPr vert="horz" lIns="91440" tIns="45720" rIns="91440" bIns="45720" rtlCol="0" anchor="t">
            <a:normAutofit/>
          </a:bodyPr>
          <a:lstStyle/>
          <a:p>
            <a:pPr>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Some direct quotations from the Committee:</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More relatable phenomena</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Rigorous lessons and presentation of content</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The lessons promote scientific discourse</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Students are afforded opportunities to collectively apply the three dimensions as they try to makes sense of focus phenomenon</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Embedded supports for ELL, 504/IEP available online in Spanish</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Formative assessment available in every lesson – choose when to use</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Sequential: spirals within the grade level and from one grade level to another</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Routine evaluation of phenomena for engagement</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Good long-term progression</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Discussion routines are embedded and repeated</a:t>
            </a:r>
          </a:p>
          <a:p>
            <a:pPr marL="380990" indent="-380990">
              <a:lnSpc>
                <a:spcPct val="90000"/>
              </a:lnSpc>
              <a:spcBef>
                <a:spcPct val="20000"/>
              </a:spcBef>
              <a:spcAft>
                <a:spcPts val="600"/>
              </a:spcAft>
              <a:buClr>
                <a:schemeClr val="accent1"/>
              </a:buClr>
              <a:buSzPct val="115000"/>
              <a:buFont typeface="Arial"/>
              <a:buChar char="•"/>
            </a:pPr>
            <a:r>
              <a:rPr lang="en-US" sz="1100">
                <a:solidFill>
                  <a:schemeClr val="tx1">
                    <a:lumMod val="85000"/>
                    <a:lumOff val="15000"/>
                  </a:schemeClr>
                </a:solidFill>
              </a:rPr>
              <a:t>Tasks identified spoke to incorporation of the three dimensions – affording teachers the opportunity to glean student progress towards mastery of content</a:t>
            </a:r>
          </a:p>
        </p:txBody>
      </p:sp>
    </p:spTree>
    <p:extLst>
      <p:ext uri="{BB962C8B-B14F-4D97-AF65-F5344CB8AC3E}">
        <p14:creationId xmlns:p14="http://schemas.microsoft.com/office/powerpoint/2010/main" val="3080046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08"/>
        <p:cNvGrpSpPr/>
        <p:nvPr/>
      </p:nvGrpSpPr>
      <p:grpSpPr>
        <a:xfrm>
          <a:off x="0" y="0"/>
          <a:ext cx="0" cy="0"/>
          <a:chOff x="0" y="0"/>
          <a:chExt cx="0" cy="0"/>
        </a:xfrm>
      </p:grpSpPr>
      <p:grpSp>
        <p:nvGrpSpPr>
          <p:cNvPr id="114" name="Group 113">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5" name="Picture 114">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6" name="Rectangle 115">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7" name="Picture 116">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8" name="Picture 117">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20" name="Straight Connector 119">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22" name="Rectangle 121">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20"/>
          <p:cNvSpPr txBox="1">
            <a:spLocks noGrp="1"/>
          </p:cNvSpPr>
          <p:nvPr>
            <p:ph type="title"/>
          </p:nvPr>
        </p:nvSpPr>
        <p:spPr>
          <a:xfrm>
            <a:off x="804421" y="796374"/>
            <a:ext cx="10583158" cy="880027"/>
          </a:xfrm>
          <a:prstGeom prst="rect">
            <a:avLst/>
          </a:prstGeom>
        </p:spPr>
        <p:txBody>
          <a:bodyPr spcFirstLastPara="1" vert="horz" lIns="91440" tIns="45720" rIns="91440" bIns="45720" rtlCol="0" anchor="ctr" anchorCtr="0">
            <a:normAutofit/>
          </a:bodyPr>
          <a:lstStyle/>
          <a:p>
            <a:pPr>
              <a:spcBef>
                <a:spcPct val="0"/>
              </a:spcBef>
            </a:pPr>
            <a:r>
              <a:rPr lang="en-US">
                <a:solidFill>
                  <a:srgbClr val="FFFFFF"/>
                </a:solidFill>
              </a:rPr>
              <a:t>Open Sci Ed via Kendall Hunt Publishing</a:t>
            </a:r>
          </a:p>
        </p:txBody>
      </p:sp>
      <p:sp>
        <p:nvSpPr>
          <p:cNvPr id="126" name="Rectangle 125">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8" name="Rectangle 127">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6B248A-A023-6910-CBF2-8C2F68A24313}"/>
              </a:ext>
            </a:extLst>
          </p:cNvPr>
          <p:cNvSpPr txBox="1"/>
          <p:nvPr/>
        </p:nvSpPr>
        <p:spPr>
          <a:xfrm>
            <a:off x="1295401" y="2612256"/>
            <a:ext cx="9601196" cy="3263612"/>
          </a:xfrm>
          <a:prstGeom prst="rect">
            <a:avLst/>
          </a:prstGeom>
        </p:spPr>
        <p:txBody>
          <a:bodyPr vert="horz" lIns="91440" tIns="45720" rIns="91440" bIns="45720" rtlCol="0" anchor="t">
            <a:normAutofit/>
          </a:bodyPr>
          <a:lstStyle/>
          <a:p>
            <a:pPr>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Some direct quotations from the Committee:</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UDL and ELL is kept in mind throughout the units</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The lesson story plans were very much a planned progression</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This was very well done.  They are using scenarios that are very accessible.  They are equitable.</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Students are engaged with building models.  Every investigation requires that they use prior knowledge to do this.</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Excellent professional learning space online.</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Tona of assessments for each lesson.</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Multilingual learner support, real-time scaffolding</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Very authentic</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This was more rigorous than other examples</a:t>
            </a:r>
          </a:p>
          <a:p>
            <a:pPr marL="380990" indent="-380990">
              <a:lnSpc>
                <a:spcPct val="90000"/>
              </a:lnSpc>
              <a:spcBef>
                <a:spcPct val="20000"/>
              </a:spcBef>
              <a:spcAft>
                <a:spcPts val="600"/>
              </a:spcAft>
              <a:buClr>
                <a:schemeClr val="accent1"/>
              </a:buClr>
              <a:buSzPct val="115000"/>
              <a:buFont typeface="Arial"/>
              <a:buChar char="•"/>
            </a:pPr>
            <a:r>
              <a:rPr lang="en-US" sz="1300">
                <a:solidFill>
                  <a:schemeClr val="tx1">
                    <a:lumMod val="85000"/>
                    <a:lumOff val="15000"/>
                  </a:schemeClr>
                </a:solidFill>
              </a:rPr>
              <a:t>The CCC’s are used in the framing of tasks and are aligned with the overall performance expectations of the unit/lesson.</a:t>
            </a:r>
          </a:p>
        </p:txBody>
      </p:sp>
    </p:spTree>
    <p:extLst>
      <p:ext uri="{BB962C8B-B14F-4D97-AF65-F5344CB8AC3E}">
        <p14:creationId xmlns:p14="http://schemas.microsoft.com/office/powerpoint/2010/main" val="4161838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1200016" y="718400"/>
            <a:ext cx="11360800" cy="943200"/>
          </a:xfrm>
          <a:prstGeom prst="rect">
            <a:avLst/>
          </a:prstGeom>
        </p:spPr>
        <p:txBody>
          <a:bodyPr spcFirstLastPara="1" vert="horz" wrap="square" lIns="121900" tIns="121900" rIns="121900" bIns="121900" rtlCol="0" anchor="t" anchorCtr="0">
            <a:noAutofit/>
          </a:bodyPr>
          <a:lstStyle/>
          <a:p>
            <a:pPr algn="l"/>
            <a:r>
              <a:rPr lang="en" sz="4000">
                <a:latin typeface="Times New Roman" panose="02020603050405020304" pitchFamily="18" charset="0"/>
                <a:cs typeface="Times New Roman" panose="02020603050405020304" pitchFamily="18" charset="0"/>
              </a:rPr>
              <a:t>What does it cost?</a:t>
            </a:r>
            <a:endParaRPr sz="4000">
              <a:latin typeface="Times New Roman" panose="02020603050405020304" pitchFamily="18" charset="0"/>
              <a:cs typeface="Times New Roman" panose="02020603050405020304" pitchFamily="18" charset="0"/>
            </a:endParaRPr>
          </a:p>
        </p:txBody>
      </p:sp>
      <p:sp>
        <p:nvSpPr>
          <p:cNvPr id="86" name="Google Shape;86;p16"/>
          <p:cNvSpPr txBox="1">
            <a:spLocks noGrp="1"/>
          </p:cNvSpPr>
          <p:nvPr>
            <p:ph type="body" idx="1"/>
          </p:nvPr>
        </p:nvSpPr>
        <p:spPr>
          <a:xfrm>
            <a:off x="831201" y="1661600"/>
            <a:ext cx="10798825" cy="5196400"/>
          </a:xfrm>
          <a:prstGeom prst="rect">
            <a:avLst/>
          </a:prstGeom>
        </p:spPr>
        <p:txBody>
          <a:bodyPr spcFirstLastPara="1" vert="horz" wrap="square" lIns="121900" tIns="121900" rIns="121900" bIns="121900" rtlCol="0" anchor="t" anchorCtr="0">
            <a:noAutofit/>
          </a:bodyPr>
          <a:lstStyle/>
          <a:p>
            <a:pPr indent="-440256">
              <a:buClr>
                <a:srgbClr val="000000"/>
              </a:buClr>
              <a:buSzPts val="1600"/>
              <a:buFont typeface="Calibri"/>
              <a:buChar char="●"/>
            </a:pPr>
            <a:r>
              <a:rPr lang="en-US" sz="2133">
                <a:solidFill>
                  <a:srgbClr val="000000"/>
                </a:solidFill>
                <a:latin typeface="Times New Roman" panose="02020603050405020304" pitchFamily="18" charset="0"/>
                <a:ea typeface="Calibri"/>
                <a:cs typeface="Times New Roman" panose="02020603050405020304" pitchFamily="18" charset="0"/>
                <a:sym typeface="Calibri"/>
              </a:rPr>
              <a:t>Student Materials – $54 per student edition ~ $78,840</a:t>
            </a:r>
          </a:p>
          <a:p>
            <a:pPr marL="169329" indent="0">
              <a:buClr>
                <a:srgbClr val="000000"/>
              </a:buClr>
              <a:buSzPts val="1600"/>
              <a:buNone/>
            </a:pPr>
            <a:r>
              <a:rPr lang="en-US" sz="2133">
                <a:solidFill>
                  <a:srgbClr val="000000"/>
                </a:solidFill>
                <a:latin typeface="Times New Roman" panose="02020603050405020304" pitchFamily="18" charset="0"/>
                <a:ea typeface="Calibri"/>
                <a:cs typeface="Times New Roman" panose="02020603050405020304" pitchFamily="18" charset="0"/>
                <a:sym typeface="Calibri"/>
              </a:rPr>
              <a:t>                                    – Class Kits vary by unit ~ $103,132</a:t>
            </a:r>
          </a:p>
          <a:p>
            <a:pPr marL="169329" indent="0">
              <a:buClr>
                <a:srgbClr val="000000"/>
              </a:buClr>
              <a:buSzPts val="1600"/>
              <a:buNone/>
            </a:pPr>
            <a:endParaRPr lang="en-US" sz="2133">
              <a:solidFill>
                <a:srgbClr val="000000"/>
              </a:solidFill>
              <a:latin typeface="Times New Roman" panose="02020603050405020304" pitchFamily="18" charset="0"/>
              <a:ea typeface="Calibri"/>
              <a:cs typeface="Times New Roman" panose="02020603050405020304" pitchFamily="18" charset="0"/>
              <a:sym typeface="Calibri"/>
            </a:endParaRPr>
          </a:p>
          <a:p>
            <a:pPr indent="-440256">
              <a:buClr>
                <a:srgbClr val="000000"/>
              </a:buClr>
              <a:buSzPts val="1600"/>
              <a:buFont typeface="Calibri"/>
              <a:buChar char="●"/>
            </a:pPr>
            <a:r>
              <a:rPr lang="en-US" sz="2133">
                <a:solidFill>
                  <a:srgbClr val="000000"/>
                </a:solidFill>
                <a:latin typeface="Times New Roman" panose="02020603050405020304" pitchFamily="18" charset="0"/>
                <a:ea typeface="Calibri"/>
                <a:cs typeface="Times New Roman" panose="02020603050405020304" pitchFamily="18" charset="0"/>
                <a:sym typeface="Calibri"/>
              </a:rPr>
              <a:t>Teacher Materials – $114 per teacher edition ~ $5,700</a:t>
            </a:r>
          </a:p>
          <a:p>
            <a:pPr indent="-440256">
              <a:buClr>
                <a:srgbClr val="000000"/>
              </a:buClr>
              <a:buSzPts val="1600"/>
              <a:buFont typeface="Calibri"/>
              <a:buChar char="●"/>
            </a:pPr>
            <a:endParaRPr lang="en-US" sz="2133">
              <a:solidFill>
                <a:srgbClr val="000000"/>
              </a:solidFill>
              <a:latin typeface="Times New Roman" panose="02020603050405020304" pitchFamily="18" charset="0"/>
              <a:ea typeface="Calibri"/>
              <a:cs typeface="Times New Roman" panose="02020603050405020304" pitchFamily="18" charset="0"/>
              <a:sym typeface="Calibri"/>
            </a:endParaRPr>
          </a:p>
          <a:p>
            <a:pPr indent="-440256">
              <a:buClr>
                <a:srgbClr val="000000"/>
              </a:buClr>
              <a:buSzPts val="1600"/>
              <a:buFont typeface="Calibri"/>
              <a:buChar char="●"/>
            </a:pPr>
            <a:r>
              <a:rPr lang="en-US" sz="2133">
                <a:solidFill>
                  <a:srgbClr val="000000"/>
                </a:solidFill>
                <a:latin typeface="Times New Roman" panose="02020603050405020304" pitchFamily="18" charset="0"/>
                <a:ea typeface="Calibri"/>
                <a:cs typeface="Times New Roman" panose="02020603050405020304" pitchFamily="18" charset="0"/>
                <a:sym typeface="Calibri"/>
              </a:rPr>
              <a:t>Additional Costs – Shipping ~ $30,028</a:t>
            </a:r>
          </a:p>
          <a:p>
            <a:pPr marL="169329" indent="0">
              <a:buClr>
                <a:srgbClr val="000000"/>
              </a:buClr>
              <a:buSzPts val="1600"/>
              <a:buNone/>
            </a:pPr>
            <a:r>
              <a:rPr lang="en-US" sz="2133">
                <a:solidFill>
                  <a:srgbClr val="000000"/>
                </a:solidFill>
                <a:latin typeface="Times New Roman" panose="02020603050405020304" pitchFamily="18" charset="0"/>
                <a:ea typeface="Calibri"/>
                <a:cs typeface="Times New Roman" panose="02020603050405020304" pitchFamily="18" charset="0"/>
                <a:sym typeface="Calibri"/>
              </a:rPr>
              <a:t>                                  – Professional Development ~ $18,000</a:t>
            </a:r>
          </a:p>
          <a:p>
            <a:pPr indent="-440256">
              <a:buClr>
                <a:srgbClr val="000000"/>
              </a:buClr>
              <a:buSzPts val="1600"/>
              <a:buFont typeface="Calibri"/>
              <a:buChar char="●"/>
            </a:pPr>
            <a:endParaRPr lang="en-US" sz="2133">
              <a:solidFill>
                <a:srgbClr val="000000"/>
              </a:solidFill>
              <a:latin typeface="Times New Roman" panose="02020603050405020304" pitchFamily="18" charset="0"/>
              <a:ea typeface="Calibri"/>
              <a:cs typeface="Times New Roman" panose="02020603050405020304" pitchFamily="18" charset="0"/>
              <a:sym typeface="Calibri"/>
            </a:endParaRPr>
          </a:p>
          <a:p>
            <a:pPr indent="-440256">
              <a:buClr>
                <a:srgbClr val="000000"/>
              </a:buClr>
              <a:buSzPts val="1600"/>
              <a:buFont typeface="Calibri"/>
              <a:buChar char="●"/>
            </a:pPr>
            <a:r>
              <a:rPr lang="en-US" sz="2133">
                <a:solidFill>
                  <a:srgbClr val="000000"/>
                </a:solidFill>
                <a:latin typeface="Times New Roman" panose="02020603050405020304" pitchFamily="18" charset="0"/>
                <a:ea typeface="Calibri"/>
                <a:cs typeface="Times New Roman" panose="02020603050405020304" pitchFamily="18" charset="0"/>
                <a:sym typeface="Calibri"/>
              </a:rPr>
              <a:t>Total ~ $235,700</a:t>
            </a:r>
          </a:p>
          <a:p>
            <a:pPr indent="-440256">
              <a:buClr>
                <a:srgbClr val="000000"/>
              </a:buClr>
              <a:buSzPts val="1600"/>
              <a:buFont typeface="Calibri"/>
              <a:buChar char="●"/>
            </a:pPr>
            <a:endParaRPr lang="en-US" sz="2133">
              <a:solidFill>
                <a:srgbClr val="000000"/>
              </a:solidFill>
              <a:latin typeface="Times New Roman" panose="02020603050405020304" pitchFamily="18" charset="0"/>
              <a:ea typeface="Calibri"/>
              <a:cs typeface="Times New Roman" panose="02020603050405020304" pitchFamily="18" charset="0"/>
              <a:sym typeface="Calibri"/>
            </a:endParaRPr>
          </a:p>
          <a:p>
            <a:pPr marL="169329" indent="0">
              <a:buClr>
                <a:srgbClr val="000000"/>
              </a:buClr>
              <a:buSzPts val="1600"/>
              <a:buNone/>
            </a:pPr>
            <a:r>
              <a:rPr lang="en-US" sz="2133">
                <a:solidFill>
                  <a:srgbClr val="000000"/>
                </a:solidFill>
                <a:latin typeface="Times New Roman" panose="02020603050405020304" pitchFamily="18" charset="0"/>
                <a:ea typeface="Calibri"/>
                <a:cs typeface="Times New Roman" panose="02020603050405020304" pitchFamily="18" charset="0"/>
                <a:sym typeface="Calibri"/>
              </a:rPr>
              <a:t>Note: Student Workbooks can be purchased for an additional $121,075 (including shipping).  </a:t>
            </a:r>
          </a:p>
          <a:p>
            <a:pPr marL="169329" indent="0">
              <a:buClr>
                <a:srgbClr val="000000"/>
              </a:buClr>
              <a:buSzPts val="1600"/>
              <a:buNone/>
            </a:pPr>
            <a:r>
              <a:rPr lang="en-US" sz="2133">
                <a:solidFill>
                  <a:srgbClr val="000000"/>
                </a:solidFill>
                <a:latin typeface="Times New Roman" panose="02020603050405020304" pitchFamily="18" charset="0"/>
                <a:ea typeface="Calibri"/>
                <a:cs typeface="Times New Roman" panose="02020603050405020304" pitchFamily="18" charset="0"/>
                <a:sym typeface="Calibri"/>
              </a:rPr>
              <a:t>Printing in district is recommended for significant savings.</a:t>
            </a:r>
          </a:p>
          <a:p>
            <a:pPr marL="169329" indent="0">
              <a:buClr>
                <a:srgbClr val="000000"/>
              </a:buClr>
              <a:buSzPts val="1600"/>
              <a:buNone/>
            </a:pPr>
            <a:r>
              <a:rPr lang="en-US" sz="2133">
                <a:solidFill>
                  <a:srgbClr val="000000"/>
                </a:solidFill>
                <a:latin typeface="Times New Roman" panose="02020603050405020304" pitchFamily="18" charset="0"/>
                <a:ea typeface="Calibri"/>
                <a:cs typeface="Times New Roman" panose="02020603050405020304" pitchFamily="18" charset="0"/>
                <a:sym typeface="Calibri"/>
              </a:rPr>
              <a:t>                                   </a:t>
            </a:r>
            <a:endParaRPr lang="en-US" sz="3733">
              <a:solidFill>
                <a:srgbClr val="000000"/>
              </a:solidFill>
              <a:latin typeface="Times New Roman" panose="02020603050405020304" pitchFamily="18" charset="0"/>
              <a:ea typeface="Calibri"/>
              <a:cs typeface="Times New Roman" panose="02020603050405020304" pitchFamily="18" charset="0"/>
              <a:sym typeface="Calibri"/>
            </a:endParaRPr>
          </a:p>
          <a:p>
            <a:pPr indent="0">
              <a:spcAft>
                <a:spcPts val="2133"/>
              </a:spcAft>
              <a:buNone/>
            </a:pPr>
            <a:endParaRPr/>
          </a:p>
        </p:txBody>
      </p:sp>
    </p:spTree>
    <p:extLst>
      <p:ext uri="{BB962C8B-B14F-4D97-AF65-F5344CB8AC3E}">
        <p14:creationId xmlns:p14="http://schemas.microsoft.com/office/powerpoint/2010/main" val="944293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06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graph&#10;&#10;AI-generated content may be incorrect.">
            <a:extLst>
              <a:ext uri="{FF2B5EF4-FFF2-40B4-BE49-F238E27FC236}">
                <a16:creationId xmlns:a16="http://schemas.microsoft.com/office/drawing/2014/main" id="{C81851A9-1A83-D0EE-414F-791EC3AC0B2F}"/>
              </a:ext>
            </a:extLst>
          </p:cNvPr>
          <p:cNvPicPr>
            <a:picLocks noChangeAspect="1"/>
          </p:cNvPicPr>
          <p:nvPr/>
        </p:nvPicPr>
        <p:blipFill>
          <a:blip r:embed="rId3"/>
          <a:stretch>
            <a:fillRect/>
          </a:stretch>
        </p:blipFill>
        <p:spPr>
          <a:xfrm>
            <a:off x="2706791" y="666795"/>
            <a:ext cx="6778419" cy="5524411"/>
          </a:xfrm>
          <a:prstGeom prst="rect">
            <a:avLst/>
          </a:prstGeom>
        </p:spPr>
      </p:pic>
      <p:sp>
        <p:nvSpPr>
          <p:cNvPr id="9" name="Rectangle 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F7C88B"/>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34379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B1DA-D8C8-44A4-856A-048280A1C553}"/>
              </a:ext>
            </a:extLst>
          </p:cNvPr>
          <p:cNvSpPr>
            <a:spLocks noGrp="1"/>
          </p:cNvSpPr>
          <p:nvPr>
            <p:ph type="ctrTitle"/>
          </p:nvPr>
        </p:nvSpPr>
        <p:spPr>
          <a:xfrm>
            <a:off x="1154955" y="1447800"/>
            <a:ext cx="4752399" cy="3329581"/>
          </a:xfrm>
        </p:spPr>
        <p:txBody>
          <a:bodyPr>
            <a:normAutofit/>
          </a:bodyPr>
          <a:lstStyle/>
          <a:p>
            <a:pPr>
              <a:lnSpc>
                <a:spcPct val="90000"/>
              </a:lnSpc>
            </a:pPr>
            <a:r>
              <a:rPr lang="en-US" sz="6100"/>
              <a:t>August Facilities  Update</a:t>
            </a:r>
          </a:p>
        </p:txBody>
      </p:sp>
      <p:sp>
        <p:nvSpPr>
          <p:cNvPr id="3" name="Subtitle 2">
            <a:extLst>
              <a:ext uri="{FF2B5EF4-FFF2-40B4-BE49-F238E27FC236}">
                <a16:creationId xmlns:a16="http://schemas.microsoft.com/office/drawing/2014/main" id="{557B3070-EB67-42C9-BA88-D46591C85950}"/>
              </a:ext>
            </a:extLst>
          </p:cNvPr>
          <p:cNvSpPr>
            <a:spLocks noGrp="1"/>
          </p:cNvSpPr>
          <p:nvPr>
            <p:ph type="subTitle" idx="1"/>
          </p:nvPr>
        </p:nvSpPr>
        <p:spPr>
          <a:xfrm>
            <a:off x="1154956" y="4777380"/>
            <a:ext cx="4752398" cy="861420"/>
          </a:xfrm>
        </p:spPr>
        <p:txBody>
          <a:bodyPr>
            <a:normAutofit/>
          </a:bodyPr>
          <a:lstStyle/>
          <a:p>
            <a:pPr>
              <a:lnSpc>
                <a:spcPct val="90000"/>
              </a:lnSpc>
            </a:pPr>
            <a:r>
              <a:rPr lang="en-US" sz="1100"/>
              <a:t>Presented By:  Mr. Edwin Vasquez</a:t>
            </a:r>
          </a:p>
          <a:p>
            <a:pPr>
              <a:lnSpc>
                <a:spcPct val="90000"/>
              </a:lnSpc>
            </a:pPr>
            <a:r>
              <a:rPr lang="en-US" sz="1100"/>
              <a:t>Manager of facilities and grounds </a:t>
            </a:r>
          </a:p>
          <a:p>
            <a:pPr>
              <a:lnSpc>
                <a:spcPct val="90000"/>
              </a:lnSpc>
            </a:pPr>
            <a:r>
              <a:rPr lang="en-US" sz="1100"/>
              <a:t>August 13, 2025</a:t>
            </a:r>
          </a:p>
        </p:txBody>
      </p:sp>
      <p:pic>
        <p:nvPicPr>
          <p:cNvPr id="7" name="Graphic 6" descr="Meeting">
            <a:extLst>
              <a:ext uri="{FF2B5EF4-FFF2-40B4-BE49-F238E27FC236}">
                <a16:creationId xmlns:a16="http://schemas.microsoft.com/office/drawing/2014/main" id="{05268097-73BA-7013-20E9-DDCC9F139E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600000">
            <a:off x="7203354" y="2074882"/>
            <a:ext cx="2936836" cy="2936836"/>
          </a:xfrm>
          <a:prstGeom prst="rect">
            <a:avLst/>
          </a:prstGeom>
          <a:effectLst/>
        </p:spPr>
      </p:pic>
    </p:spTree>
    <p:extLst>
      <p:ext uri="{BB962C8B-B14F-4D97-AF65-F5344CB8AC3E}">
        <p14:creationId xmlns:p14="http://schemas.microsoft.com/office/powerpoint/2010/main" val="40213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par>
                                <p:cTn id="21" presetID="10" presetClass="entr" presetSubtype="0" fill="hold" grpId="0" nodeType="withEffect">
                                  <p:stCondLst>
                                    <p:cond delay="1000"/>
                                  </p:stCondLst>
                                  <p:iterate>
                                    <p:tmPct val="1000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AD3B-71D4-4F5D-B825-DB658DA7B72B}"/>
              </a:ext>
            </a:extLst>
          </p:cNvPr>
          <p:cNvSpPr>
            <a:spLocks noGrp="1"/>
          </p:cNvSpPr>
          <p:nvPr>
            <p:ph type="title"/>
          </p:nvPr>
        </p:nvSpPr>
        <p:spPr>
          <a:xfrm>
            <a:off x="5411931" y="452718"/>
            <a:ext cx="4638903" cy="1400530"/>
          </a:xfrm>
        </p:spPr>
        <p:txBody>
          <a:bodyPr>
            <a:normAutofit/>
          </a:bodyPr>
          <a:lstStyle/>
          <a:p>
            <a:pPr>
              <a:lnSpc>
                <a:spcPct val="90000"/>
              </a:lnSpc>
            </a:pPr>
            <a:r>
              <a:rPr lang="en-US" sz="2600"/>
              <a:t>District Facility Maintenance &amp; Custodial Services Updates</a:t>
            </a:r>
          </a:p>
        </p:txBody>
      </p:sp>
      <p:graphicFrame>
        <p:nvGraphicFramePr>
          <p:cNvPr id="27" name="Content Placeholder 2">
            <a:extLst>
              <a:ext uri="{FF2B5EF4-FFF2-40B4-BE49-F238E27FC236}">
                <a16:creationId xmlns:a16="http://schemas.microsoft.com/office/drawing/2014/main" id="{815D2032-EBE5-EDC6-C866-4F5769D00498}"/>
              </a:ext>
            </a:extLst>
          </p:cNvPr>
          <p:cNvGraphicFramePr>
            <a:graphicFrameLocks noGrp="1"/>
          </p:cNvGraphicFramePr>
          <p:nvPr>
            <p:ph idx="1"/>
          </p:nvPr>
        </p:nvGraphicFramePr>
        <p:xfrm>
          <a:off x="5410950" y="2052918"/>
          <a:ext cx="4638903"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4" descr="School corridor with lockers">
            <a:extLst>
              <a:ext uri="{FF2B5EF4-FFF2-40B4-BE49-F238E27FC236}">
                <a16:creationId xmlns:a16="http://schemas.microsoft.com/office/drawing/2014/main" id="{8EA8EA97-7E16-90C9-0295-95C297335001}"/>
              </a:ext>
            </a:extLst>
          </p:cNvPr>
          <p:cNvPicPr>
            <a:picLocks noChangeAspect="1"/>
          </p:cNvPicPr>
          <p:nvPr/>
        </p:nvPicPr>
        <p:blipFill rotWithShape="1">
          <a:blip r:embed="rId7"/>
          <a:srcRect l="26342" r="26342"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Tree>
    <p:extLst>
      <p:ext uri="{BB962C8B-B14F-4D97-AF65-F5344CB8AC3E}">
        <p14:creationId xmlns:p14="http://schemas.microsoft.com/office/powerpoint/2010/main" val="889860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53DC-AEB5-DFB5-5F5E-3B1815529EF0}"/>
              </a:ext>
            </a:extLst>
          </p:cNvPr>
          <p:cNvSpPr>
            <a:spLocks noGrp="1"/>
          </p:cNvSpPr>
          <p:nvPr>
            <p:ph type="title"/>
          </p:nvPr>
        </p:nvSpPr>
        <p:spPr/>
        <p:txBody>
          <a:bodyPr/>
          <a:lstStyle/>
          <a:p>
            <a:pPr algn="ctr"/>
            <a:r>
              <a:rPr lang="en-US"/>
              <a:t>Facilities Department Update</a:t>
            </a:r>
          </a:p>
        </p:txBody>
      </p:sp>
      <p:sp>
        <p:nvSpPr>
          <p:cNvPr id="3" name="Content Placeholder 2">
            <a:extLst>
              <a:ext uri="{FF2B5EF4-FFF2-40B4-BE49-F238E27FC236}">
                <a16:creationId xmlns:a16="http://schemas.microsoft.com/office/drawing/2014/main" id="{38AE7DF9-3E35-33C5-385A-5B55D9D02606}"/>
              </a:ext>
            </a:extLst>
          </p:cNvPr>
          <p:cNvSpPr>
            <a:spLocks noGrp="1"/>
          </p:cNvSpPr>
          <p:nvPr>
            <p:ph idx="1"/>
          </p:nvPr>
        </p:nvSpPr>
        <p:spPr/>
        <p:txBody>
          <a:bodyPr vert="horz" lIns="91440" tIns="45720" rIns="91440" bIns="45720" rtlCol="0" anchor="t">
            <a:normAutofit/>
          </a:bodyPr>
          <a:lstStyle/>
          <a:p>
            <a:r>
              <a:rPr lang="en-US"/>
              <a:t>We have kicked off our summer cleaning! This means we are diving into cleaning and disinfecting all the classroom and office furniture, washing and waxing the floors, and giving the light fixtures and walls a good wipe down. It’s all about making our buildings ready for the start of a new school year for our dedicated staff and amazing scholars. </a:t>
            </a:r>
          </a:p>
          <a:p>
            <a:pPr marL="0" indent="0">
              <a:buNone/>
            </a:pPr>
            <a:endParaRPr lang="en-US"/>
          </a:p>
        </p:txBody>
      </p:sp>
    </p:spTree>
    <p:extLst>
      <p:ext uri="{BB962C8B-B14F-4D97-AF65-F5344CB8AC3E}">
        <p14:creationId xmlns:p14="http://schemas.microsoft.com/office/powerpoint/2010/main" val="2601181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6087-A681-27F3-4664-77C4427B580E}"/>
              </a:ext>
            </a:extLst>
          </p:cNvPr>
          <p:cNvSpPr>
            <a:spLocks noGrp="1"/>
          </p:cNvSpPr>
          <p:nvPr>
            <p:ph type="title"/>
          </p:nvPr>
        </p:nvSpPr>
        <p:spPr>
          <a:xfrm>
            <a:off x="648929" y="965200"/>
            <a:ext cx="3505495" cy="4773613"/>
          </a:xfrm>
        </p:spPr>
        <p:txBody>
          <a:bodyPr anchor="ctr">
            <a:normAutofit/>
          </a:bodyPr>
          <a:lstStyle/>
          <a:p>
            <a:r>
              <a:rPr lang="en-US">
                <a:solidFill>
                  <a:srgbClr val="EBEBEB"/>
                </a:solidFill>
              </a:rPr>
              <a:t>District Facilities Summer  Project Updates</a:t>
            </a:r>
          </a:p>
        </p:txBody>
      </p:sp>
      <p:graphicFrame>
        <p:nvGraphicFramePr>
          <p:cNvPr id="16" name="Content Placeholder 2">
            <a:extLst>
              <a:ext uri="{FF2B5EF4-FFF2-40B4-BE49-F238E27FC236}">
                <a16:creationId xmlns:a16="http://schemas.microsoft.com/office/drawing/2014/main" id="{C6B90563-1973-686C-D830-56C4B79187FE}"/>
              </a:ext>
            </a:extLst>
          </p:cNvPr>
          <p:cNvGraphicFramePr>
            <a:graphicFrameLocks noGrp="1"/>
          </p:cNvGraphicFramePr>
          <p:nvPr>
            <p:ph idx="1"/>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798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CA1B-CCDB-A0DA-9F25-6BFC4B0C1DB1}"/>
              </a:ext>
            </a:extLst>
          </p:cNvPr>
          <p:cNvSpPr>
            <a:spLocks noGrp="1"/>
          </p:cNvSpPr>
          <p:nvPr>
            <p:ph type="title"/>
          </p:nvPr>
        </p:nvSpPr>
        <p:spPr>
          <a:xfrm>
            <a:off x="643855" y="1447800"/>
            <a:ext cx="3108626" cy="4572000"/>
          </a:xfrm>
        </p:spPr>
        <p:txBody>
          <a:bodyPr anchor="ctr">
            <a:normAutofit/>
          </a:bodyPr>
          <a:lstStyle/>
          <a:p>
            <a:r>
              <a:rPr lang="en-US" sz="3200">
                <a:solidFill>
                  <a:srgbClr val="EBEBEB"/>
                </a:solidFill>
              </a:rPr>
              <a:t>District Facilities Summer  Project Updates</a:t>
            </a:r>
          </a:p>
        </p:txBody>
      </p:sp>
      <p:graphicFrame>
        <p:nvGraphicFramePr>
          <p:cNvPr id="5" name="Content Placeholder 2">
            <a:extLst>
              <a:ext uri="{FF2B5EF4-FFF2-40B4-BE49-F238E27FC236}">
                <a16:creationId xmlns:a16="http://schemas.microsoft.com/office/drawing/2014/main" id="{9EFC77F7-65FB-9FA0-3592-FE63C7AF3E2D}"/>
              </a:ext>
            </a:extLst>
          </p:cNvPr>
          <p:cNvGraphicFramePr>
            <a:graphicFrameLocks noGrp="1"/>
          </p:cNvGraphicFramePr>
          <p:nvPr>
            <p:ph idx="1"/>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8651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30E7-8FD9-47AA-631B-5E0750739337}"/>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lnSpc>
                <a:spcPct val="90000"/>
              </a:lnSpc>
            </a:pPr>
            <a:r>
              <a:rPr lang="en-US" sz="8000" err="1"/>
              <a:t>Faclilites</a:t>
            </a:r>
            <a:r>
              <a:rPr lang="en-US" sz="8000"/>
              <a:t> Department Updates</a:t>
            </a:r>
          </a:p>
        </p:txBody>
      </p:sp>
      <p:sp>
        <p:nvSpPr>
          <p:cNvPr id="3" name="Content Placeholder 2">
            <a:extLst>
              <a:ext uri="{FF2B5EF4-FFF2-40B4-BE49-F238E27FC236}">
                <a16:creationId xmlns:a16="http://schemas.microsoft.com/office/drawing/2014/main" id="{531CD2B4-EB15-F46B-F761-238C4BCF6E71}"/>
              </a:ext>
            </a:extLst>
          </p:cNvPr>
          <p:cNvSpPr>
            <a:spLocks noGrp="1"/>
          </p:cNvSpPr>
          <p:nvPr>
            <p:ph idx="1"/>
          </p:nvPr>
        </p:nvSpPr>
        <p:spPr>
          <a:xfrm>
            <a:off x="965505" y="4777380"/>
            <a:ext cx="10260990" cy="1209763"/>
          </a:xfrm>
        </p:spPr>
        <p:txBody>
          <a:bodyPr vert="horz" lIns="91440" tIns="45720" rIns="91440" bIns="45720" rtlCol="0" anchor="t">
            <a:normAutofit/>
          </a:bodyPr>
          <a:lstStyle/>
          <a:p>
            <a:pPr marL="0" indent="0" algn="ctr">
              <a:buNone/>
            </a:pPr>
            <a:r>
              <a:rPr lang="en-US" sz="2400" cap="all">
                <a:solidFill>
                  <a:schemeClr val="bg2"/>
                </a:solidFill>
              </a:rPr>
              <a:t>The following slides will showcase some of the work being done.</a:t>
            </a:r>
          </a:p>
        </p:txBody>
      </p:sp>
    </p:spTree>
    <p:extLst>
      <p:ext uri="{BB962C8B-B14F-4D97-AF65-F5344CB8AC3E}">
        <p14:creationId xmlns:p14="http://schemas.microsoft.com/office/powerpoint/2010/main" val="3112423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17A4-0A49-B7A1-DC71-B099BE91825B}"/>
              </a:ext>
            </a:extLst>
          </p:cNvPr>
          <p:cNvSpPr>
            <a:spLocks noGrp="1"/>
          </p:cNvSpPr>
          <p:nvPr>
            <p:ph type="title"/>
          </p:nvPr>
        </p:nvSpPr>
        <p:spPr>
          <a:xfrm>
            <a:off x="635458" y="4542502"/>
            <a:ext cx="9181185" cy="1189985"/>
          </a:xfrm>
        </p:spPr>
        <p:txBody>
          <a:bodyPr vert="horz" lIns="91440" tIns="45720" rIns="91440" bIns="45720" rtlCol="0" anchor="b">
            <a:normAutofit/>
          </a:bodyPr>
          <a:lstStyle/>
          <a:p>
            <a:r>
              <a:rPr lang="en-US" sz="6500"/>
              <a:t>Facilities Department </a:t>
            </a:r>
          </a:p>
        </p:txBody>
      </p:sp>
      <p:sp>
        <p:nvSpPr>
          <p:cNvPr id="9" name="Content Placeholder 8">
            <a:extLst>
              <a:ext uri="{FF2B5EF4-FFF2-40B4-BE49-F238E27FC236}">
                <a16:creationId xmlns:a16="http://schemas.microsoft.com/office/drawing/2014/main" id="{040C70C4-28DC-7710-88FA-5B5350862D70}"/>
              </a:ext>
            </a:extLst>
          </p:cNvPr>
          <p:cNvSpPr>
            <a:spLocks noGrp="1"/>
          </p:cNvSpPr>
          <p:nvPr>
            <p:ph idx="1"/>
          </p:nvPr>
        </p:nvSpPr>
        <p:spPr>
          <a:xfrm>
            <a:off x="635458" y="5740494"/>
            <a:ext cx="9181185" cy="507905"/>
          </a:xfrm>
        </p:spPr>
        <p:txBody>
          <a:bodyPr vert="horz" lIns="91440" tIns="45720" rIns="91440" bIns="45720" rtlCol="0" anchor="t">
            <a:normAutofit/>
          </a:bodyPr>
          <a:lstStyle/>
          <a:p>
            <a:pPr marL="0" indent="0">
              <a:buNone/>
            </a:pPr>
            <a:r>
              <a:rPr lang="en-US" cap="all">
                <a:solidFill>
                  <a:schemeClr val="accent1"/>
                </a:solidFill>
              </a:rPr>
              <a:t>Central  Elementary School Playground Replacement. </a:t>
            </a:r>
          </a:p>
        </p:txBody>
      </p:sp>
      <p:pic>
        <p:nvPicPr>
          <p:cNvPr id="4" name="Content Placeholder 3">
            <a:extLst>
              <a:ext uri="{FF2B5EF4-FFF2-40B4-BE49-F238E27FC236}">
                <a16:creationId xmlns:a16="http://schemas.microsoft.com/office/drawing/2014/main" id="{675A07E9-696C-F1C5-148B-73D73C9ED0F6}"/>
              </a:ext>
            </a:extLst>
          </p:cNvPr>
          <p:cNvPicPr>
            <a:picLocks noChangeAspect="1"/>
          </p:cNvPicPr>
          <p:nvPr/>
        </p:nvPicPr>
        <p:blipFill>
          <a:blip r:embed="rId2"/>
          <a:srcRect r="5954" b="-1"/>
          <a:stretch>
            <a:fillRect/>
          </a:stretch>
        </p:blipFill>
        <p:spPr>
          <a:xfrm>
            <a:off x="635458" y="640080"/>
            <a:ext cx="4517593" cy="3602736"/>
          </a:xfrm>
          <a:prstGeom prst="rect">
            <a:avLst/>
          </a:prstGeom>
          <a:effectLst>
            <a:outerShdw blurRad="50800" dist="38100" dir="5400000" algn="t" rotWithShape="0">
              <a:prstClr val="black">
                <a:alpha val="43000"/>
              </a:prstClr>
            </a:outerShdw>
          </a:effectLst>
        </p:spPr>
      </p:pic>
      <p:pic>
        <p:nvPicPr>
          <p:cNvPr id="5" name="Picture 4">
            <a:extLst>
              <a:ext uri="{FF2B5EF4-FFF2-40B4-BE49-F238E27FC236}">
                <a16:creationId xmlns:a16="http://schemas.microsoft.com/office/drawing/2014/main" id="{50B95D54-218F-B0DF-88EA-9C4C3F981983}"/>
              </a:ext>
            </a:extLst>
          </p:cNvPr>
          <p:cNvPicPr>
            <a:picLocks noChangeAspect="1"/>
          </p:cNvPicPr>
          <p:nvPr/>
        </p:nvPicPr>
        <p:blipFill>
          <a:blip r:embed="rId3"/>
          <a:srcRect l="5955" r="-1" b="-1"/>
          <a:stretch>
            <a:fillRect/>
          </a:stretch>
        </p:blipFill>
        <p:spPr>
          <a:xfrm>
            <a:off x="5299050" y="640080"/>
            <a:ext cx="4517593"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9002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67D1-ECA5-2599-59C6-38FC81B201B0}"/>
              </a:ext>
            </a:extLst>
          </p:cNvPr>
          <p:cNvSpPr>
            <a:spLocks noGrp="1"/>
          </p:cNvSpPr>
          <p:nvPr>
            <p:ph type="title"/>
          </p:nvPr>
        </p:nvSpPr>
        <p:spPr>
          <a:xfrm>
            <a:off x="635458" y="4542502"/>
            <a:ext cx="9181185" cy="1189985"/>
          </a:xfrm>
        </p:spPr>
        <p:txBody>
          <a:bodyPr vert="horz" lIns="91440" tIns="45720" rIns="91440" bIns="45720" rtlCol="0" anchor="b">
            <a:normAutofit/>
          </a:bodyPr>
          <a:lstStyle/>
          <a:p>
            <a:r>
              <a:rPr lang="en-US" sz="6500"/>
              <a:t>Facilities Department </a:t>
            </a:r>
          </a:p>
        </p:txBody>
      </p:sp>
      <p:sp>
        <p:nvSpPr>
          <p:cNvPr id="24" name="Content Placeholder 8">
            <a:extLst>
              <a:ext uri="{FF2B5EF4-FFF2-40B4-BE49-F238E27FC236}">
                <a16:creationId xmlns:a16="http://schemas.microsoft.com/office/drawing/2014/main" id="{EBBD6186-526A-C6BD-6E43-248F6C8ED82D}"/>
              </a:ext>
            </a:extLst>
          </p:cNvPr>
          <p:cNvSpPr>
            <a:spLocks noGrp="1"/>
          </p:cNvSpPr>
          <p:nvPr>
            <p:ph idx="1"/>
          </p:nvPr>
        </p:nvSpPr>
        <p:spPr>
          <a:xfrm>
            <a:off x="635458" y="5740494"/>
            <a:ext cx="9181185" cy="507905"/>
          </a:xfrm>
        </p:spPr>
        <p:txBody>
          <a:bodyPr vert="horz" lIns="91440" tIns="45720" rIns="91440" bIns="45720" rtlCol="0" anchor="t">
            <a:normAutofit/>
          </a:bodyPr>
          <a:lstStyle/>
          <a:p>
            <a:pPr marL="0" indent="0">
              <a:buNone/>
            </a:pPr>
            <a:r>
              <a:rPr lang="en-US" cap="all">
                <a:solidFill>
                  <a:schemeClr val="accent1"/>
                </a:solidFill>
              </a:rPr>
              <a:t>Central  Elementary School Playground Replacement</a:t>
            </a:r>
          </a:p>
        </p:txBody>
      </p:sp>
      <p:pic>
        <p:nvPicPr>
          <p:cNvPr id="5" name="Picture 4">
            <a:extLst>
              <a:ext uri="{FF2B5EF4-FFF2-40B4-BE49-F238E27FC236}">
                <a16:creationId xmlns:a16="http://schemas.microsoft.com/office/drawing/2014/main" id="{E7602C5D-1A0C-C9E7-4FA9-A04C7632217B}"/>
              </a:ext>
            </a:extLst>
          </p:cNvPr>
          <p:cNvPicPr>
            <a:picLocks noChangeAspect="1"/>
          </p:cNvPicPr>
          <p:nvPr/>
        </p:nvPicPr>
        <p:blipFill>
          <a:blip r:embed="rId2"/>
          <a:srcRect r="5954" b="-1"/>
          <a:stretch>
            <a:fillRect/>
          </a:stretch>
        </p:blipFill>
        <p:spPr>
          <a:xfrm>
            <a:off x="635458" y="640080"/>
            <a:ext cx="4517593" cy="3602736"/>
          </a:xfrm>
          <a:prstGeom prst="rect">
            <a:avLst/>
          </a:prstGeom>
          <a:effectLst>
            <a:outerShdw blurRad="50800" dist="38100" dir="5400000" algn="t" rotWithShape="0">
              <a:prstClr val="black">
                <a:alpha val="43000"/>
              </a:prstClr>
            </a:outerShdw>
          </a:effectLst>
        </p:spPr>
      </p:pic>
      <p:pic>
        <p:nvPicPr>
          <p:cNvPr id="4" name="Content Placeholder 3">
            <a:extLst>
              <a:ext uri="{FF2B5EF4-FFF2-40B4-BE49-F238E27FC236}">
                <a16:creationId xmlns:a16="http://schemas.microsoft.com/office/drawing/2014/main" id="{CFD8ECC0-0ECD-1EEC-502A-B8022BC6A96C}"/>
              </a:ext>
            </a:extLst>
          </p:cNvPr>
          <p:cNvPicPr>
            <a:picLocks noChangeAspect="1"/>
          </p:cNvPicPr>
          <p:nvPr/>
        </p:nvPicPr>
        <p:blipFill>
          <a:blip r:embed="rId3"/>
          <a:srcRect r="5954" b="-1"/>
          <a:stretch>
            <a:fillRect/>
          </a:stretch>
        </p:blipFill>
        <p:spPr>
          <a:xfrm>
            <a:off x="5299050" y="640080"/>
            <a:ext cx="4517593"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5415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577B-375E-CB48-36D5-F4BD5EADA87E}"/>
              </a:ext>
            </a:extLst>
          </p:cNvPr>
          <p:cNvSpPr>
            <a:spLocks noGrp="1"/>
          </p:cNvSpPr>
          <p:nvPr>
            <p:ph type="title"/>
          </p:nvPr>
        </p:nvSpPr>
        <p:spPr>
          <a:xfrm>
            <a:off x="8777571" y="1447800"/>
            <a:ext cx="2766727" cy="3329581"/>
          </a:xfrm>
        </p:spPr>
        <p:txBody>
          <a:bodyPr vert="horz" lIns="91440" tIns="45720" rIns="91440" bIns="45720" rtlCol="0" anchor="b">
            <a:normAutofit/>
          </a:bodyPr>
          <a:lstStyle/>
          <a:p>
            <a:r>
              <a:rPr lang="en-US" sz="3400"/>
              <a:t>Facilities Department </a:t>
            </a:r>
          </a:p>
        </p:txBody>
      </p:sp>
      <p:sp>
        <p:nvSpPr>
          <p:cNvPr id="3" name="Content Placeholder 2">
            <a:extLst>
              <a:ext uri="{FF2B5EF4-FFF2-40B4-BE49-F238E27FC236}">
                <a16:creationId xmlns:a16="http://schemas.microsoft.com/office/drawing/2014/main" id="{5F8EAE85-E3BA-7562-CC80-47C0D650EE2E}"/>
              </a:ext>
            </a:extLst>
          </p:cNvPr>
          <p:cNvSpPr>
            <a:spLocks noGrp="1"/>
          </p:cNvSpPr>
          <p:nvPr>
            <p:ph idx="1"/>
          </p:nvPr>
        </p:nvSpPr>
        <p:spPr>
          <a:xfrm>
            <a:off x="8777571" y="4777379"/>
            <a:ext cx="2766727" cy="1471019"/>
          </a:xfrm>
        </p:spPr>
        <p:txBody>
          <a:bodyPr vert="horz" lIns="91440" tIns="45720" rIns="91440" bIns="45720" rtlCol="0" anchor="t">
            <a:normAutofit/>
          </a:bodyPr>
          <a:lstStyle/>
          <a:p>
            <a:pPr marL="0" indent="0">
              <a:buNone/>
            </a:pPr>
            <a:r>
              <a:rPr lang="en-US" sz="1800" cap="all">
                <a:solidFill>
                  <a:schemeClr val="accent1"/>
                </a:solidFill>
              </a:rPr>
              <a:t>Oakwood Avenue Community School Boiler Replacement </a:t>
            </a:r>
          </a:p>
        </p:txBody>
      </p:sp>
      <p:pic>
        <p:nvPicPr>
          <p:cNvPr id="4" name="Picture 3">
            <a:extLst>
              <a:ext uri="{FF2B5EF4-FFF2-40B4-BE49-F238E27FC236}">
                <a16:creationId xmlns:a16="http://schemas.microsoft.com/office/drawing/2014/main" id="{79C094CE-9DE1-1B8A-9893-DC5C1B7260E5}"/>
              </a:ext>
            </a:extLst>
          </p:cNvPr>
          <p:cNvPicPr>
            <a:picLocks noChangeAspect="1"/>
          </p:cNvPicPr>
          <p:nvPr/>
        </p:nvPicPr>
        <p:blipFill>
          <a:blip r:embed="rId2"/>
          <a:srcRect l="9604" r="1187" b="-2"/>
          <a:stretch>
            <a:fillRect/>
          </a:stretch>
        </p:blipFill>
        <p:spPr>
          <a:xfrm>
            <a:off x="20" y="10"/>
            <a:ext cx="4078268" cy="3428758"/>
          </a:xfrm>
          <a:prstGeom prst="rect">
            <a:avLst/>
          </a:prstGeom>
        </p:spPr>
      </p:pic>
      <p:pic>
        <p:nvPicPr>
          <p:cNvPr id="7" name="Picture 6">
            <a:extLst>
              <a:ext uri="{FF2B5EF4-FFF2-40B4-BE49-F238E27FC236}">
                <a16:creationId xmlns:a16="http://schemas.microsoft.com/office/drawing/2014/main" id="{5EA25B89-2D97-E07B-BD01-4ED489BC627A}"/>
              </a:ext>
            </a:extLst>
          </p:cNvPr>
          <p:cNvPicPr>
            <a:picLocks noChangeAspect="1"/>
          </p:cNvPicPr>
          <p:nvPr/>
        </p:nvPicPr>
        <p:blipFill>
          <a:blip r:embed="rId3"/>
          <a:srcRect l="7546" r="3246" b="-2"/>
          <a:stretch>
            <a:fillRect/>
          </a:stretch>
        </p:blipFill>
        <p:spPr>
          <a:xfrm>
            <a:off x="20" y="3428768"/>
            <a:ext cx="4078268" cy="3428770"/>
          </a:xfrm>
          <a:prstGeom prst="rect">
            <a:avLst/>
          </a:prstGeom>
        </p:spPr>
      </p:pic>
      <p:pic>
        <p:nvPicPr>
          <p:cNvPr id="6" name="Picture 5">
            <a:extLst>
              <a:ext uri="{FF2B5EF4-FFF2-40B4-BE49-F238E27FC236}">
                <a16:creationId xmlns:a16="http://schemas.microsoft.com/office/drawing/2014/main" id="{207A86C7-4DD9-652B-76FD-62841C553FA0}"/>
              </a:ext>
            </a:extLst>
          </p:cNvPr>
          <p:cNvPicPr>
            <a:picLocks noChangeAspect="1"/>
          </p:cNvPicPr>
          <p:nvPr/>
        </p:nvPicPr>
        <p:blipFill>
          <a:blip r:embed="rId4"/>
          <a:srcRect l="21789" r="24150" b="-2"/>
          <a:stretch>
            <a:fillRect/>
          </a:stretch>
        </p:blipFill>
        <p:spPr>
          <a:xfrm>
            <a:off x="4078288" y="10"/>
            <a:ext cx="4051579" cy="6857528"/>
          </a:xfrm>
          <a:prstGeom prst="rect">
            <a:avLst/>
          </a:prstGeom>
        </p:spPr>
      </p:pic>
    </p:spTree>
    <p:extLst>
      <p:ext uri="{BB962C8B-B14F-4D97-AF65-F5344CB8AC3E}">
        <p14:creationId xmlns:p14="http://schemas.microsoft.com/office/powerpoint/2010/main" val="28191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9125-1CF4-1E1A-F0B1-913680D487DB}"/>
              </a:ext>
            </a:extLst>
          </p:cNvPr>
          <p:cNvSpPr>
            <a:spLocks noGrp="1"/>
          </p:cNvSpPr>
          <p:nvPr>
            <p:ph type="title"/>
          </p:nvPr>
        </p:nvSpPr>
        <p:spPr>
          <a:xfrm>
            <a:off x="8201837" y="1454963"/>
            <a:ext cx="3342462" cy="3308380"/>
          </a:xfrm>
        </p:spPr>
        <p:txBody>
          <a:bodyPr vert="horz" lIns="91440" tIns="45720" rIns="91440" bIns="45720" rtlCol="0" anchor="b">
            <a:normAutofit/>
          </a:bodyPr>
          <a:lstStyle/>
          <a:p>
            <a:r>
              <a:rPr lang="en-US" sz="3800"/>
              <a:t>Facilities Department </a:t>
            </a:r>
          </a:p>
        </p:txBody>
      </p:sp>
      <p:sp>
        <p:nvSpPr>
          <p:cNvPr id="3" name="Content Placeholder 2">
            <a:extLst>
              <a:ext uri="{FF2B5EF4-FFF2-40B4-BE49-F238E27FC236}">
                <a16:creationId xmlns:a16="http://schemas.microsoft.com/office/drawing/2014/main" id="{D1C4C6E8-510C-014C-3AED-DE915B9D70F4}"/>
              </a:ext>
            </a:extLst>
          </p:cNvPr>
          <p:cNvSpPr>
            <a:spLocks noGrp="1"/>
          </p:cNvSpPr>
          <p:nvPr>
            <p:ph idx="1"/>
          </p:nvPr>
        </p:nvSpPr>
        <p:spPr>
          <a:xfrm>
            <a:off x="8201837" y="4763342"/>
            <a:ext cx="3342462" cy="1485055"/>
          </a:xfrm>
        </p:spPr>
        <p:txBody>
          <a:bodyPr vert="horz" lIns="91440" tIns="45720" rIns="91440" bIns="45720" rtlCol="0" anchor="t">
            <a:normAutofit/>
          </a:bodyPr>
          <a:lstStyle/>
          <a:p>
            <a:pPr marL="0" indent="0">
              <a:buNone/>
            </a:pPr>
            <a:r>
              <a:rPr lang="en-US" sz="1800" cap="all">
                <a:solidFill>
                  <a:schemeClr val="accent1"/>
                </a:solidFill>
              </a:rPr>
              <a:t>New Digital  Marquee</a:t>
            </a:r>
          </a:p>
        </p:txBody>
      </p:sp>
      <p:pic>
        <p:nvPicPr>
          <p:cNvPr id="4" name="Picture 3">
            <a:extLst>
              <a:ext uri="{FF2B5EF4-FFF2-40B4-BE49-F238E27FC236}">
                <a16:creationId xmlns:a16="http://schemas.microsoft.com/office/drawing/2014/main" id="{2E130788-2C6B-A0F0-F11B-511BA1A962DA}"/>
              </a:ext>
            </a:extLst>
          </p:cNvPr>
          <p:cNvPicPr>
            <a:picLocks noChangeAspect="1"/>
          </p:cNvPicPr>
          <p:nvPr/>
        </p:nvPicPr>
        <p:blipFill>
          <a:blip r:embed="rId2"/>
          <a:srcRect l="526" r="2" b="2"/>
          <a:stretch>
            <a:fillRect/>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87106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ranges in a fruit tree farm">
            <a:extLst>
              <a:ext uri="{FF2B5EF4-FFF2-40B4-BE49-F238E27FC236}">
                <a16:creationId xmlns:a16="http://schemas.microsoft.com/office/drawing/2014/main" id="{CC2FB386-D3DA-F0D0-FE9A-E9A8A8CF7FC9}"/>
              </a:ext>
            </a:extLst>
          </p:cNvPr>
          <p:cNvPicPr>
            <a:picLocks noChangeAspect="1"/>
          </p:cNvPicPr>
          <p:nvPr/>
        </p:nvPicPr>
        <p:blipFill>
          <a:blip r:embed="rId4">
            <a:alphaModFix amt="50000"/>
          </a:blip>
          <a:srcRect t="6991" b="647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F3E6218-3CBB-1849-1C22-54040D2AEF15}"/>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3400">
                <a:solidFill>
                  <a:srgbClr val="FFFFFF"/>
                </a:solidFill>
              </a:rPr>
              <a:t>Stem Innovation Academy of the Oranges</a:t>
            </a:r>
            <a:br>
              <a:rPr lang="en-US" sz="3400">
                <a:solidFill>
                  <a:srgbClr val="FFFFFF"/>
                </a:solidFill>
              </a:rPr>
            </a:br>
            <a:r>
              <a:rPr lang="en-US" sz="3400">
                <a:solidFill>
                  <a:srgbClr val="FFFFFF"/>
                </a:solidFill>
              </a:rPr>
              <a:t>Five-Year Summary</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1137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3D64-B3A0-D1FA-7774-0CDD1134089E}"/>
              </a:ext>
            </a:extLst>
          </p:cNvPr>
          <p:cNvSpPr>
            <a:spLocks noGrp="1"/>
          </p:cNvSpPr>
          <p:nvPr>
            <p:ph type="title"/>
          </p:nvPr>
        </p:nvSpPr>
        <p:spPr/>
        <p:txBody>
          <a:bodyPr>
            <a:normAutofit/>
          </a:bodyPr>
          <a:lstStyle/>
          <a:p>
            <a:r>
              <a:rPr lang="en-US"/>
              <a:t>Facilities Department </a:t>
            </a:r>
          </a:p>
        </p:txBody>
      </p:sp>
      <p:sp>
        <p:nvSpPr>
          <p:cNvPr id="3" name="Content Placeholder 2">
            <a:extLst>
              <a:ext uri="{FF2B5EF4-FFF2-40B4-BE49-F238E27FC236}">
                <a16:creationId xmlns:a16="http://schemas.microsoft.com/office/drawing/2014/main" id="{5BD9EAC7-E344-FF21-6B44-98AAB5AA5F25}"/>
              </a:ext>
            </a:extLst>
          </p:cNvPr>
          <p:cNvSpPr>
            <a:spLocks noGrp="1"/>
          </p:cNvSpPr>
          <p:nvPr>
            <p:ph idx="1"/>
          </p:nvPr>
        </p:nvSpPr>
        <p:spPr>
          <a:xfrm>
            <a:off x="1103313" y="2052918"/>
            <a:ext cx="3300836" cy="4195481"/>
          </a:xfrm>
        </p:spPr>
        <p:txBody>
          <a:bodyPr>
            <a:normAutofit/>
          </a:bodyPr>
          <a:lstStyle/>
          <a:p>
            <a:r>
              <a:rPr lang="en-US"/>
              <a:t>Work continues at the Forest Annex.</a:t>
            </a:r>
          </a:p>
          <a:p>
            <a:r>
              <a:rPr lang="en-US"/>
              <a:t>Painting is completed </a:t>
            </a:r>
          </a:p>
          <a:p>
            <a:r>
              <a:rPr lang="en-US"/>
              <a:t>Classroom furniture is being delivered </a:t>
            </a:r>
          </a:p>
          <a:p>
            <a:r>
              <a:rPr lang="en-US"/>
              <a:t>Constructed a space for the Security Officer to be stationed</a:t>
            </a:r>
          </a:p>
        </p:txBody>
      </p:sp>
      <p:pic>
        <p:nvPicPr>
          <p:cNvPr id="4" name="Picture 3">
            <a:extLst>
              <a:ext uri="{FF2B5EF4-FFF2-40B4-BE49-F238E27FC236}">
                <a16:creationId xmlns:a16="http://schemas.microsoft.com/office/drawing/2014/main" id="{DF099888-E1A4-5EEB-BD59-F40EB5157F3B}"/>
              </a:ext>
            </a:extLst>
          </p:cNvPr>
          <p:cNvPicPr>
            <a:picLocks noChangeAspect="1"/>
          </p:cNvPicPr>
          <p:nvPr/>
        </p:nvPicPr>
        <p:blipFill>
          <a:blip r:embed="rId2"/>
          <a:srcRect l="9221" r="13288" b="3"/>
          <a:stretch>
            <a:fillRect/>
          </a:stretch>
        </p:blipFill>
        <p:spPr>
          <a:xfrm>
            <a:off x="5062400" y="2052916"/>
            <a:ext cx="2438400" cy="4195481"/>
          </a:xfrm>
          <a:prstGeom prst="rect">
            <a:avLst/>
          </a:prstGeom>
          <a:effectLst>
            <a:outerShdw blurRad="50800" dist="38100" dir="5400000" algn="t" rotWithShape="0">
              <a:prstClr val="black">
                <a:alpha val="43000"/>
              </a:prstClr>
            </a:outerShdw>
          </a:effectLst>
        </p:spPr>
      </p:pic>
      <p:pic>
        <p:nvPicPr>
          <p:cNvPr id="5" name="Picture 4">
            <a:extLst>
              <a:ext uri="{FF2B5EF4-FFF2-40B4-BE49-F238E27FC236}">
                <a16:creationId xmlns:a16="http://schemas.microsoft.com/office/drawing/2014/main" id="{BD390BFA-2C1C-8A47-8170-820060C04ABD}"/>
              </a:ext>
            </a:extLst>
          </p:cNvPr>
          <p:cNvPicPr>
            <a:picLocks noChangeAspect="1"/>
          </p:cNvPicPr>
          <p:nvPr/>
        </p:nvPicPr>
        <p:blipFill>
          <a:blip r:embed="rId3"/>
          <a:srcRect l="9778" r="12565" b="-4"/>
          <a:stretch>
            <a:fillRect/>
          </a:stretch>
        </p:blipFill>
        <p:spPr>
          <a:xfrm>
            <a:off x="7602039" y="2052214"/>
            <a:ext cx="2443840" cy="4196184"/>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99000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AD1F-2555-2126-C7FC-51B2D34C0EEE}"/>
              </a:ext>
            </a:extLst>
          </p:cNvPr>
          <p:cNvSpPr>
            <a:spLocks noGrp="1"/>
          </p:cNvSpPr>
          <p:nvPr>
            <p:ph type="title"/>
          </p:nvPr>
        </p:nvSpPr>
        <p:spPr>
          <a:xfrm>
            <a:off x="646111" y="609601"/>
            <a:ext cx="3325731" cy="1675975"/>
          </a:xfrm>
        </p:spPr>
        <p:txBody>
          <a:bodyPr>
            <a:normAutofit/>
          </a:bodyPr>
          <a:lstStyle/>
          <a:p>
            <a:r>
              <a:rPr lang="en-US" sz="3900"/>
              <a:t>Facilities Department </a:t>
            </a:r>
          </a:p>
        </p:txBody>
      </p:sp>
      <p:sp>
        <p:nvSpPr>
          <p:cNvPr id="3" name="Content Placeholder 2">
            <a:extLst>
              <a:ext uri="{FF2B5EF4-FFF2-40B4-BE49-F238E27FC236}">
                <a16:creationId xmlns:a16="http://schemas.microsoft.com/office/drawing/2014/main" id="{30AC3158-4F1A-8FFA-A199-84E3B9377F01}"/>
              </a:ext>
            </a:extLst>
          </p:cNvPr>
          <p:cNvSpPr>
            <a:spLocks noGrp="1"/>
          </p:cNvSpPr>
          <p:nvPr>
            <p:ph idx="1"/>
          </p:nvPr>
        </p:nvSpPr>
        <p:spPr>
          <a:xfrm>
            <a:off x="642176" y="2484544"/>
            <a:ext cx="3329666" cy="3763855"/>
          </a:xfrm>
        </p:spPr>
        <p:txBody>
          <a:bodyPr>
            <a:normAutofit/>
          </a:bodyPr>
          <a:lstStyle/>
          <a:p>
            <a:r>
              <a:rPr lang="en-US"/>
              <a:t>We are addressing work orders, such as replacing damaged floor tiles.</a:t>
            </a:r>
          </a:p>
        </p:txBody>
      </p:sp>
      <p:pic>
        <p:nvPicPr>
          <p:cNvPr id="4" name="Picture 3" descr="A person kneeling on a floor with a spray object&#10;&#10;AI-generated content may be incorrect.">
            <a:extLst>
              <a:ext uri="{FF2B5EF4-FFF2-40B4-BE49-F238E27FC236}">
                <a16:creationId xmlns:a16="http://schemas.microsoft.com/office/drawing/2014/main" id="{85F2251B-B89E-002D-85BD-F2C8AE33320E}"/>
              </a:ext>
            </a:extLst>
          </p:cNvPr>
          <p:cNvPicPr>
            <a:picLocks noChangeAspect="1"/>
          </p:cNvPicPr>
          <p:nvPr/>
        </p:nvPicPr>
        <p:blipFill>
          <a:blip r:embed="rId2"/>
          <a:srcRect l="7139" r="12251"/>
          <a:stretch>
            <a:fillRect/>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5" name="Picture 4" descr="A floor with a white paint bucket and a white bucket&#10;&#10;AI-generated content may be incorrect.">
            <a:extLst>
              <a:ext uri="{FF2B5EF4-FFF2-40B4-BE49-F238E27FC236}">
                <a16:creationId xmlns:a16="http://schemas.microsoft.com/office/drawing/2014/main" id="{9FF8CD2B-4D89-48CC-3CBC-B47BC449DDD9}"/>
              </a:ext>
            </a:extLst>
          </p:cNvPr>
          <p:cNvPicPr>
            <a:picLocks noChangeAspect="1"/>
          </p:cNvPicPr>
          <p:nvPr/>
        </p:nvPicPr>
        <p:blipFill>
          <a:blip r:embed="rId3"/>
          <a:srcRect l="5653" r="13737"/>
          <a:stretch>
            <a:fillRect/>
          </a:stretch>
        </p:blipFill>
        <p:spPr>
          <a:xfrm>
            <a:off x="8135262" y="609601"/>
            <a:ext cx="3409037"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00542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CB9B-6B91-7D88-9AED-7EF274813CFA}"/>
              </a:ext>
            </a:extLst>
          </p:cNvPr>
          <p:cNvSpPr>
            <a:spLocks noGrp="1"/>
          </p:cNvSpPr>
          <p:nvPr>
            <p:ph type="title"/>
          </p:nvPr>
        </p:nvSpPr>
        <p:spPr>
          <a:xfrm>
            <a:off x="5282382" y="1454964"/>
            <a:ext cx="6261917" cy="3308840"/>
          </a:xfrm>
        </p:spPr>
        <p:txBody>
          <a:bodyPr vert="horz" lIns="91440" tIns="45720" rIns="91440" bIns="45720" rtlCol="0" anchor="b">
            <a:normAutofit/>
          </a:bodyPr>
          <a:lstStyle/>
          <a:p>
            <a:r>
              <a:rPr lang="en-US" sz="7200"/>
              <a:t>Facilities Department </a:t>
            </a:r>
          </a:p>
        </p:txBody>
      </p:sp>
      <p:sp>
        <p:nvSpPr>
          <p:cNvPr id="3" name="Content Placeholder 2">
            <a:extLst>
              <a:ext uri="{FF2B5EF4-FFF2-40B4-BE49-F238E27FC236}">
                <a16:creationId xmlns:a16="http://schemas.microsoft.com/office/drawing/2014/main" id="{7E0C1279-D9AE-0F18-6C0D-A3F907C85AD6}"/>
              </a:ext>
            </a:extLst>
          </p:cNvPr>
          <p:cNvSpPr>
            <a:spLocks noGrp="1"/>
          </p:cNvSpPr>
          <p:nvPr>
            <p:ph idx="1"/>
          </p:nvPr>
        </p:nvSpPr>
        <p:spPr>
          <a:xfrm>
            <a:off x="5282382" y="4763803"/>
            <a:ext cx="6261917" cy="1464378"/>
          </a:xfrm>
        </p:spPr>
        <p:txBody>
          <a:bodyPr vert="horz" lIns="91440" tIns="45720" rIns="91440" bIns="45720" rtlCol="0" anchor="t">
            <a:normAutofit/>
          </a:bodyPr>
          <a:lstStyle/>
          <a:p>
            <a:pPr marL="0" indent="0">
              <a:buNone/>
            </a:pPr>
            <a:r>
              <a:rPr lang="en-US" cap="all">
                <a:solidFill>
                  <a:schemeClr val="accent1"/>
                </a:solidFill>
              </a:rPr>
              <a:t>Window replacement at the Administration building. </a:t>
            </a:r>
          </a:p>
        </p:txBody>
      </p:sp>
      <p:pic>
        <p:nvPicPr>
          <p:cNvPr id="4" name="Picture 3">
            <a:extLst>
              <a:ext uri="{FF2B5EF4-FFF2-40B4-BE49-F238E27FC236}">
                <a16:creationId xmlns:a16="http://schemas.microsoft.com/office/drawing/2014/main" id="{28A93F9E-1715-8F05-106F-C0BBFFDB852B}"/>
              </a:ext>
            </a:extLst>
          </p:cNvPr>
          <p:cNvPicPr>
            <a:picLocks noChangeAspect="1"/>
          </p:cNvPicPr>
          <p:nvPr/>
        </p:nvPicPr>
        <p:blipFill>
          <a:blip r:embed="rId2"/>
          <a:srcRect r="9892"/>
          <a:stretch>
            <a:fillRect/>
          </a:stretch>
        </p:blipFill>
        <p:spPr>
          <a:xfrm>
            <a:off x="-1" y="10"/>
            <a:ext cx="4634681" cy="6857990"/>
          </a:xfrm>
          <a:prstGeom prst="rect">
            <a:avLst/>
          </a:prstGeom>
        </p:spPr>
      </p:pic>
    </p:spTree>
    <p:extLst>
      <p:ext uri="{BB962C8B-B14F-4D97-AF65-F5344CB8AC3E}">
        <p14:creationId xmlns:p14="http://schemas.microsoft.com/office/powerpoint/2010/main" val="1501102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569A-8E72-4617-9DFA-EB11D96FE882}"/>
              </a:ext>
            </a:extLst>
          </p:cNvPr>
          <p:cNvSpPr>
            <a:spLocks noGrp="1"/>
          </p:cNvSpPr>
          <p:nvPr>
            <p:ph type="title"/>
          </p:nvPr>
        </p:nvSpPr>
        <p:spPr>
          <a:xfrm>
            <a:off x="1103312" y="452718"/>
            <a:ext cx="8947522" cy="1400530"/>
          </a:xfrm>
        </p:spPr>
        <p:txBody>
          <a:bodyPr anchor="ctr">
            <a:normAutofit/>
          </a:bodyPr>
          <a:lstStyle/>
          <a:p>
            <a:r>
              <a:rPr lang="en-US">
                <a:solidFill>
                  <a:srgbClr val="FFFFFF"/>
                </a:solidFill>
              </a:rPr>
              <a:t>In the Month of September 2025</a:t>
            </a:r>
          </a:p>
        </p:txBody>
      </p:sp>
      <p:sp>
        <p:nvSpPr>
          <p:cNvPr id="3" name="Content Placeholder 2">
            <a:extLst>
              <a:ext uri="{FF2B5EF4-FFF2-40B4-BE49-F238E27FC236}">
                <a16:creationId xmlns:a16="http://schemas.microsoft.com/office/drawing/2014/main" id="{21CB5239-D8B9-4733-9D8B-47FDC4FE5A2A}"/>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en-US"/>
              <a:t>The team and I, under the direction of Mr. Ballard, will continue to meet with the Schools Development Authority and Terminal Construction to make sure that there is progress related to the punch-list items for construction at Orange High School and the Cleveland Street School Projects.</a:t>
            </a:r>
          </a:p>
        </p:txBody>
      </p:sp>
    </p:spTree>
    <p:extLst>
      <p:ext uri="{BB962C8B-B14F-4D97-AF65-F5344CB8AC3E}">
        <p14:creationId xmlns:p14="http://schemas.microsoft.com/office/powerpoint/2010/main" val="1345818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6BB26-C9D9-4ADA-B220-2C8F54C19688}"/>
              </a:ext>
            </a:extLst>
          </p:cNvPr>
          <p:cNvSpPr>
            <a:spLocks noGrp="1"/>
          </p:cNvSpPr>
          <p:nvPr>
            <p:ph type="title"/>
          </p:nvPr>
        </p:nvSpPr>
        <p:spPr>
          <a:xfrm>
            <a:off x="646111" y="452718"/>
            <a:ext cx="9404723" cy="1400530"/>
          </a:xfrm>
        </p:spPr>
        <p:txBody>
          <a:bodyPr>
            <a:normAutofit/>
          </a:bodyPr>
          <a:lstStyle/>
          <a:p>
            <a:r>
              <a:rPr lang="en-US"/>
              <a:t>Reminder from the Office of Facilities </a:t>
            </a:r>
          </a:p>
        </p:txBody>
      </p:sp>
      <p:graphicFrame>
        <p:nvGraphicFramePr>
          <p:cNvPr id="5" name="Content Placeholder 2">
            <a:extLst>
              <a:ext uri="{FF2B5EF4-FFF2-40B4-BE49-F238E27FC236}">
                <a16:creationId xmlns:a16="http://schemas.microsoft.com/office/drawing/2014/main" id="{FA1E0C5A-AB49-DFD0-2264-97FEC3222BC7}"/>
              </a:ext>
            </a:extLst>
          </p:cNvPr>
          <p:cNvGraphicFramePr>
            <a:graphicFrameLocks noGrp="1"/>
          </p:cNvGraphicFramePr>
          <p:nvPr>
            <p:ph idx="1"/>
            <p:extLst>
              <p:ext uri="{D42A27DB-BD31-4B8C-83A1-F6EECF244321}">
                <p14:modId xmlns:p14="http://schemas.microsoft.com/office/powerpoint/2010/main" val="1603487922"/>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5382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ebsite&#10;&#10;AI-generated content may be incorrect.">
            <a:extLst>
              <a:ext uri="{FF2B5EF4-FFF2-40B4-BE49-F238E27FC236}">
                <a16:creationId xmlns:a16="http://schemas.microsoft.com/office/drawing/2014/main" id="{C88D8FC9-94F0-28F7-A9BE-94C5A6F742DF}"/>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8332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 shot of a tablet&#10;&#10;AI-generated content may be incorrect.">
            <a:extLst>
              <a:ext uri="{FF2B5EF4-FFF2-40B4-BE49-F238E27FC236}">
                <a16:creationId xmlns:a16="http://schemas.microsoft.com/office/drawing/2014/main" id="{C722BD4C-1054-6A6A-9706-6E93D5B0E505}"/>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8210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86343-96F0-E69E-935C-D4D93095BAEA}"/>
              </a:ext>
            </a:extLst>
          </p:cNvPr>
          <p:cNvSpPr txBox="1"/>
          <p:nvPr/>
        </p:nvSpPr>
        <p:spPr>
          <a:xfrm>
            <a:off x="2767748" y="1847211"/>
            <a:ext cx="1328697" cy="369332"/>
          </a:xfrm>
          <a:prstGeom prst="rect">
            <a:avLst/>
          </a:prstGeom>
          <a:noFill/>
        </p:spPr>
        <p:txBody>
          <a:bodyPr wrap="none" rtlCol="0">
            <a:spAutoFit/>
          </a:bodyPr>
          <a:lstStyle/>
          <a:p>
            <a:r>
              <a:rPr lang="en-US"/>
              <a:t>Verizon VILS</a:t>
            </a:r>
          </a:p>
        </p:txBody>
      </p:sp>
      <p:pic>
        <p:nvPicPr>
          <p:cNvPr id="4" name="Picture 3" descr="A person looking at a computer&#10;&#10;AI-generated content may be incorrect.">
            <a:extLst>
              <a:ext uri="{FF2B5EF4-FFF2-40B4-BE49-F238E27FC236}">
                <a16:creationId xmlns:a16="http://schemas.microsoft.com/office/drawing/2014/main" id="{B97FC774-C368-58FE-99CA-687A37CACF4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6752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1999" cy="6858000"/>
          </a:xfrm>
          <a:custGeom>
            <a:avLst/>
            <a:gdLst/>
            <a:ahLst/>
            <a:cxnLst/>
            <a:rect l="l" t="t" r="r" b="b"/>
            <a:pathLst>
              <a:path w="8953500" h="7505700">
                <a:moveTo>
                  <a:pt x="0" y="0"/>
                </a:moveTo>
                <a:lnTo>
                  <a:pt x="8953500" y="0"/>
                </a:lnTo>
                <a:lnTo>
                  <a:pt x="8953500" y="7505700"/>
                </a:lnTo>
                <a:lnTo>
                  <a:pt x="0" y="7505700"/>
                </a:lnTo>
                <a:lnTo>
                  <a:pt x="0" y="0"/>
                </a:lnTo>
                <a:close/>
              </a:path>
            </a:pathLst>
          </a:custGeom>
          <a:blipFill>
            <a:blip r:embed="rId2"/>
            <a:stretch>
              <a:fillRect l="-13148" r="-13148"/>
            </a:stretch>
          </a:blipFill>
        </p:spPr>
        <p:txBody>
          <a:bodyPr/>
          <a:lstStyle/>
          <a:p>
            <a:endParaRPr lang="en-US" sz="1645"/>
          </a:p>
        </p:txBody>
      </p:sp>
      <p:sp>
        <p:nvSpPr>
          <p:cNvPr id="3" name="TextBox 3"/>
          <p:cNvSpPr txBox="1"/>
          <p:nvPr/>
        </p:nvSpPr>
        <p:spPr>
          <a:xfrm rot="21167721">
            <a:off x="3100933" y="1533791"/>
            <a:ext cx="6340803" cy="3543471"/>
          </a:xfrm>
          <a:prstGeom prst="rect">
            <a:avLst/>
          </a:prstGeom>
        </p:spPr>
        <p:txBody>
          <a:bodyPr wrap="square" lIns="0" tIns="0" rIns="0" bIns="0" rtlCol="0" anchor="t">
            <a:spAutoFit/>
          </a:bodyPr>
          <a:lstStyle/>
          <a:p>
            <a:pPr algn="ctr">
              <a:lnSpc>
                <a:spcPts val="4569"/>
              </a:lnSpc>
            </a:pPr>
            <a:r>
              <a:rPr lang="en-US" sz="5400" b="1">
                <a:solidFill>
                  <a:srgbClr val="F78F1E"/>
                </a:solidFill>
                <a:latin typeface="Century Schoolbook" panose="02040604050505020304" pitchFamily="18" charset="0"/>
                <a:ea typeface="Gagalin"/>
                <a:cs typeface="Forte Forward" panose="020F0502020204030204" pitchFamily="2" charset="0"/>
                <a:sym typeface="Gagalin"/>
              </a:rPr>
              <a:t>FYI </a:t>
            </a:r>
          </a:p>
          <a:p>
            <a:pPr algn="ctr">
              <a:lnSpc>
                <a:spcPts val="4569"/>
              </a:lnSpc>
            </a:pPr>
            <a:r>
              <a:rPr lang="en-US" sz="5400" b="1">
                <a:solidFill>
                  <a:srgbClr val="F78F1E"/>
                </a:solidFill>
                <a:latin typeface="Century Schoolbook"/>
                <a:ea typeface="Gagalin"/>
                <a:cs typeface="Forte Forward"/>
                <a:sym typeface="Gagalin"/>
              </a:rPr>
              <a:t>SUPPLY LISTS ARE NOW ACTIVE ON ALL SCHOOL WEBSITES!</a:t>
            </a:r>
            <a:r>
              <a:rPr lang="en-US" sz="5400" b="1">
                <a:solidFill>
                  <a:srgbClr val="FFFFFF"/>
                </a:solidFill>
                <a:latin typeface="Century Schoolbook"/>
                <a:ea typeface="Gagalin"/>
                <a:cs typeface="Forte Forward"/>
                <a:sym typeface="Gagalin"/>
              </a:rPr>
              <a:t> </a:t>
            </a:r>
            <a:r>
              <a:rPr lang="en-US" sz="4550">
                <a:solidFill>
                  <a:srgbClr val="FFFFFF"/>
                </a:solidFill>
                <a:latin typeface="Century Schoolbook"/>
                <a:ea typeface="Gagalin"/>
                <a:cs typeface="Forte Forward"/>
                <a:sym typeface="Gagalin"/>
              </a:rPr>
              <a:t> </a:t>
            </a:r>
            <a:endParaRPr lang="en-US" sz="4550">
              <a:solidFill>
                <a:srgbClr val="FFFFFF"/>
              </a:solidFill>
              <a:latin typeface="Century Schoolbook"/>
              <a:ea typeface="Gagalin"/>
              <a:cs typeface="Forte Forward"/>
            </a:endParaRPr>
          </a:p>
        </p:txBody>
      </p:sp>
      <p:sp>
        <p:nvSpPr>
          <p:cNvPr id="4" name="Freeform 4"/>
          <p:cNvSpPr/>
          <p:nvPr/>
        </p:nvSpPr>
        <p:spPr>
          <a:xfrm rot="2862678">
            <a:off x="2716608" y="1151507"/>
            <a:ext cx="1299966" cy="1796153"/>
          </a:xfrm>
          <a:custGeom>
            <a:avLst/>
            <a:gdLst/>
            <a:ahLst/>
            <a:cxnLst/>
            <a:rect l="l" t="t" r="r" b="b"/>
            <a:pathLst>
              <a:path w="1422741" h="1965790">
                <a:moveTo>
                  <a:pt x="0" y="0"/>
                </a:moveTo>
                <a:lnTo>
                  <a:pt x="1422741" y="0"/>
                </a:lnTo>
                <a:lnTo>
                  <a:pt x="1422741" y="1965790"/>
                </a:lnTo>
                <a:lnTo>
                  <a:pt x="0" y="19657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45"/>
          </a:p>
        </p:txBody>
      </p:sp>
    </p:spTree>
    <p:extLst>
      <p:ext uri="{BB962C8B-B14F-4D97-AF65-F5344CB8AC3E}">
        <p14:creationId xmlns:p14="http://schemas.microsoft.com/office/powerpoint/2010/main" val="415553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43"/>
          <p:cNvSpPr/>
          <p:nvPr/>
        </p:nvSpPr>
        <p:spPr>
          <a:xfrm>
            <a:off x="406400" y="1763560"/>
            <a:ext cx="5530215" cy="4752340"/>
          </a:xfrm>
          <a:custGeom>
            <a:avLst/>
            <a:gdLst/>
            <a:ahLst/>
            <a:cxnLst/>
            <a:rect l="l" t="t" r="r" b="b"/>
            <a:pathLst>
              <a:path w="5530215" h="4752340" extrusionOk="0">
                <a:moveTo>
                  <a:pt x="5529961" y="0"/>
                </a:moveTo>
                <a:lnTo>
                  <a:pt x="0" y="0"/>
                </a:lnTo>
                <a:lnTo>
                  <a:pt x="0" y="4752340"/>
                </a:lnTo>
                <a:lnTo>
                  <a:pt x="5529961" y="4752340"/>
                </a:lnTo>
                <a:lnTo>
                  <a:pt x="5529961"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88" name="Google Shape;688;p43"/>
          <p:cNvSpPr txBox="1"/>
          <p:nvPr/>
        </p:nvSpPr>
        <p:spPr>
          <a:xfrm>
            <a:off x="567639" y="1776806"/>
            <a:ext cx="5208905" cy="2766142"/>
          </a:xfrm>
          <a:prstGeom prst="rect">
            <a:avLst/>
          </a:prstGeom>
          <a:noFill/>
          <a:ln>
            <a:noFill/>
          </a:ln>
        </p:spPr>
        <p:txBody>
          <a:bodyPr spcFirstLastPara="1" wrap="square" lIns="0" tIns="19050" rIns="0" bIns="0" anchor="t" anchorCtr="0">
            <a:spAutoFit/>
          </a:bodyPr>
          <a:lstStyle/>
          <a:p>
            <a:pPr marL="12065" marR="5080" lvl="0" indent="0" algn="ctr" rtl="0">
              <a:lnSpc>
                <a:spcPct val="99500"/>
              </a:lnSpc>
              <a:spcBef>
                <a:spcPts val="0"/>
              </a:spcBef>
              <a:spcAft>
                <a:spcPts val="0"/>
              </a:spcAft>
              <a:buNone/>
            </a:pPr>
            <a:r>
              <a:rPr lang="en-US" sz="4250" b="1" u="sng">
                <a:solidFill>
                  <a:schemeClr val="dk1"/>
                </a:solidFill>
                <a:latin typeface="Calibri"/>
                <a:ea typeface="Calibri"/>
                <a:cs typeface="Calibri"/>
                <a:sym typeface="Calibri"/>
              </a:rPr>
              <a:t>Social Media Hashtags:</a:t>
            </a:r>
            <a:r>
              <a:rPr lang="en-US" sz="4250" b="1" u="none">
                <a:solidFill>
                  <a:schemeClr val="dk1"/>
                </a:solidFill>
                <a:latin typeface="Calibri"/>
                <a:ea typeface="Calibri"/>
                <a:cs typeface="Calibri"/>
                <a:sym typeface="Calibri"/>
              </a:rPr>
              <a:t> </a:t>
            </a:r>
            <a:r>
              <a:rPr lang="en-US" sz="4800" u="none">
                <a:solidFill>
                  <a:schemeClr val="dk1"/>
                </a:solidFill>
                <a:latin typeface="Calibri"/>
                <a:ea typeface="Calibri"/>
                <a:cs typeface="Calibri"/>
                <a:sym typeface="Calibri"/>
              </a:rPr>
              <a:t>#</a:t>
            </a:r>
            <a:r>
              <a:rPr lang="en-US" sz="4800">
                <a:solidFill>
                  <a:schemeClr val="dk1"/>
                </a:solidFill>
                <a:latin typeface="Calibri"/>
                <a:ea typeface="Calibri"/>
                <a:cs typeface="Calibri"/>
                <a:sym typeface="Calibri"/>
              </a:rPr>
              <a:t>OptimalSuccess</a:t>
            </a:r>
          </a:p>
          <a:p>
            <a:pPr marL="12065" marR="5080" lvl="0" indent="0" algn="ctr" rtl="0">
              <a:lnSpc>
                <a:spcPct val="99500"/>
              </a:lnSpc>
              <a:spcBef>
                <a:spcPts val="0"/>
              </a:spcBef>
              <a:spcAft>
                <a:spcPts val="0"/>
              </a:spcAft>
              <a:buNone/>
            </a:pPr>
            <a:r>
              <a:rPr lang="en-US" sz="4000" u="none">
                <a:solidFill>
                  <a:schemeClr val="dk1"/>
                </a:solidFill>
                <a:latin typeface="Calibri"/>
                <a:ea typeface="Calibri"/>
                <a:cs typeface="Calibri"/>
                <a:sym typeface="Calibri"/>
              </a:rPr>
              <a:t>#MovingintoGreatness </a:t>
            </a:r>
            <a:r>
              <a:rPr lang="en-US" sz="4800" u="none">
                <a:solidFill>
                  <a:schemeClr val="dk1"/>
                </a:solidFill>
                <a:latin typeface="Calibri"/>
                <a:ea typeface="Calibri"/>
                <a:cs typeface="Calibri"/>
                <a:sym typeface="Calibri"/>
              </a:rPr>
              <a:t>#OrangeStrong</a:t>
            </a:r>
            <a:endParaRPr sz="4800">
              <a:solidFill>
                <a:schemeClr val="dk1"/>
              </a:solidFill>
              <a:latin typeface="Calibri"/>
              <a:ea typeface="Calibri"/>
              <a:cs typeface="Calibri"/>
              <a:sym typeface="Calibri"/>
            </a:endParaRPr>
          </a:p>
        </p:txBody>
      </p:sp>
      <p:sp>
        <p:nvSpPr>
          <p:cNvPr id="689" name="Google Shape;689;p43"/>
          <p:cNvSpPr/>
          <p:nvPr/>
        </p:nvSpPr>
        <p:spPr>
          <a:xfrm>
            <a:off x="0" y="172402"/>
            <a:ext cx="12192000" cy="884555"/>
          </a:xfrm>
          <a:custGeom>
            <a:avLst/>
            <a:gdLst/>
            <a:ahLst/>
            <a:cxnLst/>
            <a:rect l="l" t="t" r="r" b="b"/>
            <a:pathLst>
              <a:path w="12192000" h="884555" extrusionOk="0">
                <a:moveTo>
                  <a:pt x="12192000" y="0"/>
                </a:moveTo>
                <a:lnTo>
                  <a:pt x="0" y="0"/>
                </a:lnTo>
                <a:lnTo>
                  <a:pt x="0" y="884237"/>
                </a:lnTo>
                <a:lnTo>
                  <a:pt x="12192000" y="884237"/>
                </a:lnTo>
                <a:lnTo>
                  <a:pt x="121920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90" name="Google Shape;690;p43"/>
          <p:cNvSpPr txBox="1">
            <a:spLocks noGrp="1"/>
          </p:cNvSpPr>
          <p:nvPr>
            <p:ph type="title"/>
          </p:nvPr>
        </p:nvSpPr>
        <p:spPr>
          <a:xfrm>
            <a:off x="818489" y="179273"/>
            <a:ext cx="10555605" cy="83820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Clr>
                <a:srgbClr val="000000"/>
              </a:buClr>
              <a:buSzPts val="5300"/>
              <a:buFont typeface="Calibri"/>
              <a:buNone/>
            </a:pPr>
            <a:r>
              <a:rPr lang="en-US" sz="5300" b="1">
                <a:solidFill>
                  <a:srgbClr val="000000"/>
                </a:solidFill>
                <a:latin typeface="Calibri"/>
                <a:ea typeface="Calibri"/>
                <a:cs typeface="Calibri"/>
                <a:sym typeface="Calibri"/>
              </a:rPr>
              <a:t>Orange Public Schools Social Media</a:t>
            </a:r>
            <a:endParaRPr sz="5300">
              <a:latin typeface="Calibri"/>
              <a:ea typeface="Calibri"/>
              <a:cs typeface="Calibri"/>
              <a:sym typeface="Calibri"/>
            </a:endParaRPr>
          </a:p>
        </p:txBody>
      </p:sp>
      <p:sp>
        <p:nvSpPr>
          <p:cNvPr id="691" name="Google Shape;691;p43"/>
          <p:cNvSpPr/>
          <p:nvPr/>
        </p:nvSpPr>
        <p:spPr>
          <a:xfrm>
            <a:off x="6226047" y="1763560"/>
            <a:ext cx="5715000" cy="4752340"/>
          </a:xfrm>
          <a:custGeom>
            <a:avLst/>
            <a:gdLst/>
            <a:ahLst/>
            <a:cxnLst/>
            <a:rect l="l" t="t" r="r" b="b"/>
            <a:pathLst>
              <a:path w="5715000" h="4752340" extrusionOk="0">
                <a:moveTo>
                  <a:pt x="5715000" y="0"/>
                </a:moveTo>
                <a:lnTo>
                  <a:pt x="0" y="0"/>
                </a:lnTo>
                <a:lnTo>
                  <a:pt x="0" y="4752340"/>
                </a:lnTo>
                <a:lnTo>
                  <a:pt x="5715000" y="4752340"/>
                </a:lnTo>
                <a:lnTo>
                  <a:pt x="57150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92" name="Google Shape;692;p43"/>
          <p:cNvSpPr txBox="1"/>
          <p:nvPr/>
        </p:nvSpPr>
        <p:spPr>
          <a:xfrm>
            <a:off x="7705470" y="1810003"/>
            <a:ext cx="3042920" cy="7569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4800" b="1">
                <a:solidFill>
                  <a:schemeClr val="dk1"/>
                </a:solidFill>
                <a:latin typeface="Arial"/>
                <a:ea typeface="Arial"/>
                <a:cs typeface="Arial"/>
                <a:sym typeface="Arial"/>
              </a:rPr>
              <a:t>Follow us:</a:t>
            </a:r>
            <a:endParaRPr sz="4800">
              <a:solidFill>
                <a:schemeClr val="dk1"/>
              </a:solidFill>
              <a:latin typeface="Arial"/>
              <a:ea typeface="Arial"/>
              <a:cs typeface="Arial"/>
              <a:sym typeface="Arial"/>
            </a:endParaRPr>
          </a:p>
        </p:txBody>
      </p:sp>
      <p:sp>
        <p:nvSpPr>
          <p:cNvPr id="693" name="Google Shape;693;p43"/>
          <p:cNvSpPr/>
          <p:nvPr/>
        </p:nvSpPr>
        <p:spPr>
          <a:xfrm>
            <a:off x="7717028" y="2495804"/>
            <a:ext cx="3016250" cy="64135"/>
          </a:xfrm>
          <a:custGeom>
            <a:avLst/>
            <a:gdLst/>
            <a:ahLst/>
            <a:cxnLst/>
            <a:rect l="l" t="t" r="r" b="b"/>
            <a:pathLst>
              <a:path w="3016250" h="64135" extrusionOk="0">
                <a:moveTo>
                  <a:pt x="3015996" y="0"/>
                </a:moveTo>
                <a:lnTo>
                  <a:pt x="0" y="0"/>
                </a:lnTo>
                <a:lnTo>
                  <a:pt x="0" y="64008"/>
                </a:lnTo>
                <a:lnTo>
                  <a:pt x="3015996" y="64008"/>
                </a:lnTo>
                <a:lnTo>
                  <a:pt x="301599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94" name="Google Shape;694;p43"/>
          <p:cNvSpPr txBox="1"/>
          <p:nvPr/>
        </p:nvSpPr>
        <p:spPr>
          <a:xfrm>
            <a:off x="6674866" y="2546095"/>
            <a:ext cx="5041265" cy="1980564"/>
          </a:xfrm>
          <a:prstGeom prst="rect">
            <a:avLst/>
          </a:prstGeom>
          <a:noFill/>
          <a:ln>
            <a:noFill/>
          </a:ln>
        </p:spPr>
        <p:txBody>
          <a:bodyPr spcFirstLastPara="1" wrap="square" lIns="0" tIns="13325" rIns="0" bIns="0" anchor="t" anchorCtr="0">
            <a:spAutoFit/>
          </a:bodyPr>
          <a:lstStyle/>
          <a:p>
            <a:pPr marL="228600" marR="0" lvl="0" indent="-215900" algn="l" rtl="0">
              <a:lnSpc>
                <a:spcPct val="100000"/>
              </a:lnSpc>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Orange Public School District</a:t>
            </a:r>
            <a:endParaRPr sz="3200">
              <a:solidFill>
                <a:schemeClr val="dk1"/>
              </a:solidFill>
              <a:latin typeface="Calibri"/>
              <a:ea typeface="Calibri"/>
              <a:cs typeface="Calibri"/>
              <a:sym typeface="Calibri"/>
            </a:endParaRPr>
          </a:p>
          <a:p>
            <a:pPr marL="278765" marR="0" lvl="0" indent="-215900" algn="l" rtl="0">
              <a:lnSpc>
                <a:spcPct val="100000"/>
              </a:lnSpc>
              <a:spcBef>
                <a:spcPts val="25"/>
              </a:spcBef>
              <a:spcAft>
                <a:spcPts val="0"/>
              </a:spcAft>
              <a:buClr>
                <a:schemeClr val="dk1"/>
              </a:buClr>
              <a:buSzPts val="3200"/>
              <a:buFont typeface="Calibri"/>
              <a:buChar char="-"/>
            </a:pPr>
            <a:r>
              <a:rPr lang="en-US" sz="2900">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ops_district</a:t>
            </a:r>
            <a:endParaRPr sz="3200">
              <a:solidFill>
                <a:schemeClr val="dk1"/>
              </a:solidFill>
              <a:latin typeface="Calibri"/>
              <a:ea typeface="Calibri"/>
              <a:cs typeface="Calibri"/>
              <a:sym typeface="Calibri"/>
            </a:endParaRPr>
          </a:p>
          <a:p>
            <a:pPr marL="285115" marR="0" lvl="0" indent="-214629" algn="l" rtl="0">
              <a:lnSpc>
                <a:spcPct val="100000"/>
              </a:lnSpc>
              <a:spcBef>
                <a:spcPts val="0"/>
              </a:spcBef>
              <a:spcAft>
                <a:spcPts val="0"/>
              </a:spcAft>
              <a:buClr>
                <a:schemeClr val="dk1"/>
              </a:buClr>
              <a:buSzPts val="3200"/>
              <a:buFont typeface="Calibri"/>
              <a:buChar char="-"/>
            </a:pPr>
            <a:r>
              <a:rPr lang="en-US" sz="3200" err="1">
                <a:solidFill>
                  <a:schemeClr val="dk1"/>
                </a:solidFill>
                <a:latin typeface="Calibri"/>
                <a:ea typeface="Calibri"/>
                <a:cs typeface="Calibri"/>
                <a:sym typeface="Calibri"/>
              </a:rPr>
              <a:t>opsdistrict</a:t>
            </a:r>
            <a:endParaRPr sz="3200">
              <a:solidFill>
                <a:schemeClr val="dk1"/>
              </a:solidFill>
              <a:latin typeface="Calibri"/>
              <a:ea typeface="Calibri"/>
              <a:cs typeface="Calibri"/>
              <a:sym typeface="Calibri"/>
            </a:endParaRPr>
          </a:p>
          <a:p>
            <a:pPr marL="278765" marR="0" lvl="0" indent="-215900" algn="l" rtl="0">
              <a:lnSpc>
                <a:spcPct val="100000"/>
              </a:lnSpc>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Orange Public School District</a:t>
            </a:r>
            <a:endParaRPr sz="32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7C9BBA4-7D60-215D-B30E-66DF709418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7284" y="4656999"/>
            <a:ext cx="1152525" cy="1152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7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with numbers and a bar&#10;&#10;AI-generated content may be incorrect.">
            <a:extLst>
              <a:ext uri="{FF2B5EF4-FFF2-40B4-BE49-F238E27FC236}">
                <a16:creationId xmlns:a16="http://schemas.microsoft.com/office/drawing/2014/main" id="{0727CB5A-7AA1-BE05-709F-23ED48686EC6}"/>
              </a:ext>
            </a:extLst>
          </p:cNvPr>
          <p:cNvPicPr>
            <a:picLocks noChangeAspect="1"/>
          </p:cNvPicPr>
          <p:nvPr/>
        </p:nvPicPr>
        <p:blipFill>
          <a:blip r:embed="rId3"/>
          <a:stretch>
            <a:fillRect/>
          </a:stretch>
        </p:blipFill>
        <p:spPr>
          <a:xfrm>
            <a:off x="2577267" y="666795"/>
            <a:ext cx="7037467" cy="5524411"/>
          </a:xfrm>
          <a:prstGeom prst="rect">
            <a:avLst/>
          </a:prstGeom>
        </p:spPr>
      </p:pic>
      <p:sp>
        <p:nvSpPr>
          <p:cNvPr id="9" name="Rectangle 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036EE5"/>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3001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school summary&#10;&#10;AI-generated content may be incorrect.">
            <a:extLst>
              <a:ext uri="{FF2B5EF4-FFF2-40B4-BE49-F238E27FC236}">
                <a16:creationId xmlns:a16="http://schemas.microsoft.com/office/drawing/2014/main" id="{05A120A1-38E9-4EEF-FA11-9E006CFB83F3}"/>
              </a:ext>
            </a:extLst>
          </p:cNvPr>
          <p:cNvPicPr>
            <a:picLocks noChangeAspect="1"/>
          </p:cNvPicPr>
          <p:nvPr/>
        </p:nvPicPr>
        <p:blipFill>
          <a:blip r:embed="rId3"/>
          <a:stretch>
            <a:fillRect/>
          </a:stretch>
        </p:blipFill>
        <p:spPr>
          <a:xfrm>
            <a:off x="2599538" y="666795"/>
            <a:ext cx="6992925" cy="5524411"/>
          </a:xfrm>
          <a:prstGeom prst="rect">
            <a:avLst/>
          </a:prstGeom>
        </p:spPr>
      </p:pic>
      <p:sp>
        <p:nvSpPr>
          <p:cNvPr id="9" name="Rectangle 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FAC47C"/>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7749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53"/>
        <p:cNvGrpSpPr/>
        <p:nvPr/>
      </p:nvGrpSpPr>
      <p:grpSpPr>
        <a:xfrm>
          <a:off x="0" y="0"/>
          <a:ext cx="0" cy="0"/>
          <a:chOff x="0" y="0"/>
          <a:chExt cx="0" cy="0"/>
        </a:xfrm>
      </p:grpSpPr>
      <p:sp>
        <p:nvSpPr>
          <p:cNvPr id="60" name="Rectangle 59">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63" name="Picture 62">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4" name="Rectangle 63">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5" name="Picture 64">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6" name="Picture 65">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4" name="Google Shape;54;p13"/>
          <p:cNvSpPr txBox="1">
            <a:spLocks noGrp="1"/>
          </p:cNvSpPr>
          <p:nvPr>
            <p:ph type="ctrTitle"/>
          </p:nvPr>
        </p:nvSpPr>
        <p:spPr>
          <a:xfrm>
            <a:off x="997528" y="982132"/>
            <a:ext cx="4094017" cy="2823880"/>
          </a:xfrm>
          <a:prstGeom prst="rect">
            <a:avLst/>
          </a:prstGeom>
        </p:spPr>
        <p:txBody>
          <a:bodyPr spcFirstLastPara="1" vert="horz" lIns="121900" tIns="121900" rIns="121900" bIns="121900" rtlCol="0" anchorCtr="0">
            <a:normAutofit/>
          </a:bodyPr>
          <a:lstStyle/>
          <a:p>
            <a:pPr>
              <a:lnSpc>
                <a:spcPct val="90000"/>
              </a:lnSpc>
            </a:pPr>
            <a:br>
              <a:rPr lang="en-US" sz="2600">
                <a:solidFill>
                  <a:srgbClr val="262626"/>
                </a:solidFill>
              </a:rPr>
            </a:br>
            <a:br>
              <a:rPr lang="en-US" sz="2600">
                <a:solidFill>
                  <a:srgbClr val="262626"/>
                </a:solidFill>
              </a:rPr>
            </a:br>
            <a:r>
              <a:rPr lang="en-US" sz="2600" b="1">
                <a:solidFill>
                  <a:srgbClr val="262626"/>
                </a:solidFill>
              </a:rPr>
              <a:t>ACCESS Data for 3 years</a:t>
            </a:r>
            <a:br>
              <a:rPr lang="en-US" sz="2600">
                <a:solidFill>
                  <a:srgbClr val="262626"/>
                </a:solidFill>
              </a:rPr>
            </a:br>
            <a:r>
              <a:rPr lang="en-US" sz="2600" b="1">
                <a:solidFill>
                  <a:srgbClr val="262626"/>
                </a:solidFill>
              </a:rPr>
              <a:t>Where we were, where we are, where will we be?</a:t>
            </a:r>
            <a:br>
              <a:rPr lang="en-US" sz="2600" b="1">
                <a:solidFill>
                  <a:srgbClr val="262626"/>
                </a:solidFill>
              </a:rPr>
            </a:br>
            <a:endParaRPr lang="en-US" sz="2600">
              <a:solidFill>
                <a:srgbClr val="262626"/>
              </a:solidFill>
            </a:endParaRPr>
          </a:p>
        </p:txBody>
      </p:sp>
      <p:sp>
        <p:nvSpPr>
          <p:cNvPr id="55" name="Google Shape;55;p13"/>
          <p:cNvSpPr txBox="1">
            <a:spLocks noGrp="1"/>
          </p:cNvSpPr>
          <p:nvPr>
            <p:ph type="subTitle" idx="1"/>
          </p:nvPr>
        </p:nvSpPr>
        <p:spPr>
          <a:xfrm>
            <a:off x="997528" y="4076944"/>
            <a:ext cx="4094017" cy="1679620"/>
          </a:xfrm>
          <a:prstGeom prst="rect">
            <a:avLst/>
          </a:prstGeom>
        </p:spPr>
        <p:txBody>
          <a:bodyPr spcFirstLastPara="1" vert="horz" lIns="121900" tIns="121900" rIns="121900" bIns="121900" rtlCol="0" anchorCtr="0">
            <a:normAutofit/>
          </a:bodyPr>
          <a:lstStyle/>
          <a:p>
            <a:pPr>
              <a:lnSpc>
                <a:spcPct val="90000"/>
              </a:lnSpc>
              <a:spcBef>
                <a:spcPts val="0"/>
              </a:spcBef>
            </a:pPr>
            <a:r>
              <a:rPr lang="en-US" b="1">
                <a:solidFill>
                  <a:srgbClr val="000000"/>
                </a:solidFill>
              </a:rPr>
              <a:t>Karen Harris</a:t>
            </a:r>
          </a:p>
          <a:p>
            <a:pPr>
              <a:lnSpc>
                <a:spcPct val="90000"/>
              </a:lnSpc>
              <a:spcBef>
                <a:spcPts val="0"/>
              </a:spcBef>
            </a:pPr>
            <a:r>
              <a:rPr lang="en-US" b="1">
                <a:solidFill>
                  <a:srgbClr val="000000"/>
                </a:solidFill>
              </a:rPr>
              <a:t>Executive Director; Office of Humanities </a:t>
            </a:r>
          </a:p>
          <a:p>
            <a:pPr>
              <a:lnSpc>
                <a:spcPct val="90000"/>
              </a:lnSpc>
              <a:spcBef>
                <a:spcPts val="0"/>
              </a:spcBef>
            </a:pPr>
            <a:r>
              <a:rPr lang="en-US" b="1">
                <a:solidFill>
                  <a:srgbClr val="000000"/>
                </a:solidFill>
              </a:rPr>
              <a:t>August 13, 2025</a:t>
            </a:r>
          </a:p>
        </p:txBody>
      </p:sp>
      <p:pic>
        <p:nvPicPr>
          <p:cNvPr id="2" name="Picture 1">
            <a:extLst>
              <a:ext uri="{FF2B5EF4-FFF2-40B4-BE49-F238E27FC236}">
                <a16:creationId xmlns:a16="http://schemas.microsoft.com/office/drawing/2014/main" id="{F7B298DE-E424-3FC3-3EE8-439ADDD87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706533" y="982131"/>
            <a:ext cx="4893735" cy="4893735"/>
          </a:xfrm>
          <a:prstGeom prst="rect">
            <a:avLst/>
          </a:prstGeom>
          <a:noFill/>
          <a:ln w="57150" cmpd="thickThin">
            <a:solidFill>
              <a:srgbClr val="7F7F7F"/>
            </a:solidFill>
            <a:miter lim="800000"/>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5243D18500464E97D3540E6B47D54F" ma:contentTypeVersion="16" ma:contentTypeDescription="Create a new document." ma:contentTypeScope="" ma:versionID="33dad1cf00a73371706b3a920ee00b9a">
  <xsd:schema xmlns:xsd="http://www.w3.org/2001/XMLSchema" xmlns:xs="http://www.w3.org/2001/XMLSchema" xmlns:p="http://schemas.microsoft.com/office/2006/metadata/properties" xmlns:ns3="8d4a5f9a-683f-4fb4-b660-64fbe250dba1" xmlns:ns4="f7e6b180-7324-4c38-b490-f9bb13225f64" targetNamespace="http://schemas.microsoft.com/office/2006/metadata/properties" ma:root="true" ma:fieldsID="c80d6ceea95129a11e809b1261b70645" ns3:_="" ns4:_="">
    <xsd:import namespace="8d4a5f9a-683f-4fb4-b660-64fbe250dba1"/>
    <xsd:import namespace="f7e6b180-7324-4c38-b490-f9bb13225f6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4a5f9a-683f-4fb4-b660-64fbe250db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e6b180-7324-4c38-b490-f9bb13225f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d4a5f9a-683f-4fb4-b660-64fbe250dba1" xsi:nil="true"/>
  </documentManagement>
</p:properties>
</file>

<file path=customXml/itemProps1.xml><?xml version="1.0" encoding="utf-8"?>
<ds:datastoreItem xmlns:ds="http://schemas.openxmlformats.org/officeDocument/2006/customXml" ds:itemID="{2122A9A6-B122-4632-98E1-21432CB761E3}">
  <ds:schemaRefs>
    <ds:schemaRef ds:uri="8d4a5f9a-683f-4fb4-b660-64fbe250dba1"/>
    <ds:schemaRef ds:uri="f7e6b180-7324-4c38-b490-f9bb13225f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C76AB0-4E10-4E6C-AEC5-9411BBD649C0}">
  <ds:schemaRefs>
    <ds:schemaRef ds:uri="http://schemas.microsoft.com/sharepoint/v3/contenttype/forms"/>
  </ds:schemaRefs>
</ds:datastoreItem>
</file>

<file path=customXml/itemProps3.xml><?xml version="1.0" encoding="utf-8"?>
<ds:datastoreItem xmlns:ds="http://schemas.openxmlformats.org/officeDocument/2006/customXml" ds:itemID="{414F99FE-9AA4-47A2-9F30-2E8A5DC5AC2E}">
  <ds:schemaRefs>
    <ds:schemaRef ds:uri="8d4a5f9a-683f-4fb4-b660-64fbe250dba1"/>
    <ds:schemaRef ds:uri="f7e6b180-7324-4c38-b490-f9bb13225f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Organic</Template>
  <Application>Microsoft Office PowerPoint</Application>
  <PresentationFormat>Widescreen</PresentationFormat>
  <Slides>69</Slides>
  <Notes>20</Notes>
  <HiddenSlides>0</HiddenSlides>
  <ScaleCrop>false</ScaleCrop>
  <HeadingPairs>
    <vt:vector size="4" baseType="variant">
      <vt:variant>
        <vt:lpstr>Theme</vt:lpstr>
      </vt:variant>
      <vt:variant>
        <vt:i4>4</vt:i4>
      </vt:variant>
      <vt:variant>
        <vt:lpstr>Slide Titles</vt:lpstr>
      </vt:variant>
      <vt:variant>
        <vt:i4>69</vt:i4>
      </vt:variant>
    </vt:vector>
  </HeadingPairs>
  <TitlesOfParts>
    <vt:vector size="73" baseType="lpstr">
      <vt:lpstr>Organic</vt:lpstr>
      <vt:lpstr>Office Theme</vt:lpstr>
      <vt:lpstr>Ion</vt:lpstr>
      <vt:lpstr>Main Event</vt:lpstr>
      <vt:lpstr>PowerPoint Presentation</vt:lpstr>
      <vt:lpstr>Advanced Placement Results from SY 2024-2025</vt:lpstr>
      <vt:lpstr>Orange High School  Five-Year Summary </vt:lpstr>
      <vt:lpstr>PowerPoint Presentation</vt:lpstr>
      <vt:lpstr>PowerPoint Presentation</vt:lpstr>
      <vt:lpstr>Stem Innovation Academy of the Oranges Five-Year Summary</vt:lpstr>
      <vt:lpstr>PowerPoint Presentation</vt:lpstr>
      <vt:lpstr>PowerPoint Presentation</vt:lpstr>
      <vt:lpstr>  ACCESS Data for 3 years Where we were, where we are, where will we be? </vt:lpstr>
      <vt:lpstr>ACCESS SY’ 2022-2023 -  [43 Exited]</vt:lpstr>
      <vt:lpstr>ACCESS SY’2023-2024 - [59 Exited]</vt:lpstr>
      <vt:lpstr>ACCESS SY’2024-2025 - [68 Exited]</vt:lpstr>
      <vt:lpstr>Key Points </vt:lpstr>
      <vt:lpstr>PowerPoint Presentation</vt:lpstr>
      <vt:lpstr>PowerPoint Presentation</vt:lpstr>
      <vt:lpstr>PowerPoint Presentation</vt:lpstr>
      <vt:lpstr>PowerPoint Presentation</vt:lpstr>
      <vt:lpstr>Orange Public Schools</vt:lpstr>
      <vt:lpstr>District Goals 2025–2026</vt:lpstr>
      <vt:lpstr>Goal #1: 21st Century Integration</vt:lpstr>
      <vt:lpstr>Goal #1: 21st Century Integration</vt:lpstr>
      <vt:lpstr>Goal #1: 21st Century Integration</vt:lpstr>
      <vt:lpstr>Goal #1: 21st Century Integration</vt:lpstr>
      <vt:lpstr>Goal #1: 21st Century Integration</vt:lpstr>
      <vt:lpstr>Goal #1: 21st Century Integration</vt:lpstr>
      <vt:lpstr>Goal #1: 21st Century Integration</vt:lpstr>
      <vt:lpstr>Goal #2: Community Engagement</vt:lpstr>
      <vt:lpstr>Goal #2: Community Engagement</vt:lpstr>
      <vt:lpstr>Goal #2: Community Engagement</vt:lpstr>
      <vt:lpstr>Goal #3:  Facilities, Finance, and Staff Support </vt:lpstr>
      <vt:lpstr>Goal #3:  Facilities, Finance, and Staff Support </vt:lpstr>
      <vt:lpstr>Goal #3:  Facilities, Finance, and Staff Support </vt:lpstr>
      <vt:lpstr>Goal #4: Social and Emotional Supports </vt:lpstr>
      <vt:lpstr>Goal #4: Social and Emotional Supports </vt:lpstr>
      <vt:lpstr>FINAL SCHOLARSHIP UPDATE</vt:lpstr>
      <vt:lpstr>PowerPoint Presentation</vt:lpstr>
      <vt:lpstr>  Grades 6-8 Open Sci Ed Curricular Resource  via Kendall Hunt Publishing</vt:lpstr>
      <vt:lpstr>Why now?</vt:lpstr>
      <vt:lpstr>What was the Process?</vt:lpstr>
      <vt:lpstr>Who was on the committee?</vt:lpstr>
      <vt:lpstr>EQuIP Rubric for Science</vt:lpstr>
      <vt:lpstr>Open Sci Ed via Kendall Hunt Publishing</vt:lpstr>
      <vt:lpstr>Open Sci Ed via Kendall Hunt Publishing</vt:lpstr>
      <vt:lpstr>Open Sci Ed via Kendall Hunt Publishing</vt:lpstr>
      <vt:lpstr>Open Sci Ed via Kendall Hunt Publishing</vt:lpstr>
      <vt:lpstr>Open Sci Ed via Kendall Hunt Publishing</vt:lpstr>
      <vt:lpstr>Open Sci Ed via Kendall Hunt Publishing</vt:lpstr>
      <vt:lpstr>Open Sci Ed via Kendall Hunt Publishing</vt:lpstr>
      <vt:lpstr>What does it cost?</vt:lpstr>
      <vt:lpstr>August Facilities  Update</vt:lpstr>
      <vt:lpstr>District Facility Maintenance &amp; Custodial Services Updates</vt:lpstr>
      <vt:lpstr>Facilities Department Update</vt:lpstr>
      <vt:lpstr>District Facilities Summer  Project Updates</vt:lpstr>
      <vt:lpstr>District Facilities Summer  Project Updates</vt:lpstr>
      <vt:lpstr>Faclilites Department Updates</vt:lpstr>
      <vt:lpstr>Facilities Department </vt:lpstr>
      <vt:lpstr>Facilities Department </vt:lpstr>
      <vt:lpstr>Facilities Department </vt:lpstr>
      <vt:lpstr>Facilities Department </vt:lpstr>
      <vt:lpstr>Facilities Department </vt:lpstr>
      <vt:lpstr>Facilities Department </vt:lpstr>
      <vt:lpstr>Facilities Department </vt:lpstr>
      <vt:lpstr>In the Month of September 2025</vt:lpstr>
      <vt:lpstr>Reminder from the Office of Facilities </vt:lpstr>
      <vt:lpstr>PowerPoint Presentation</vt:lpstr>
      <vt:lpstr>PowerPoint Presentation</vt:lpstr>
      <vt:lpstr>PowerPoint Presentation</vt:lpstr>
      <vt:lpstr>PowerPoint Presentation</vt:lpstr>
      <vt:lpstr>Orange Public Schools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 Orange Public Schools  “Good to Great”</dc:title>
  <dc:creator>Dr. Gerald Fitzhugh II</dc:creator>
  <cp:revision>8</cp:revision>
  <dcterms:created xsi:type="dcterms:W3CDTF">2024-08-12T17:03:51Z</dcterms:created>
  <dcterms:modified xsi:type="dcterms:W3CDTF">2025-08-13T21:45:00Z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2024-08-12T00:00:00Z</vt:filetime>
  </property>
  <property fmtid="{D5CDD505-2E9C-101B-9397-08002B2CF9AE}" pid="3" name="Creator">
    <vt:lpwstr>Microsoft® PowerPoint® for Microsoft 365</vt:lpwstr>
  </property>
  <property fmtid="{D5CDD505-2E9C-101B-9397-08002B2CF9AE}" pid="4" name="LastSaved">
    <vt:filetime>2024-08-12T00:00:00Z</vt:filetime>
  </property>
  <property fmtid="{D5CDD505-2E9C-101B-9397-08002B2CF9AE}" pid="5" name="Producer">
    <vt:lpwstr>Microsoft® PowerPoint® for Microsoft 365</vt:lpwstr>
  </property>
  <property fmtid="{D5CDD505-2E9C-101B-9397-08002B2CF9AE}" pid="6" name="ContentTypeId">
    <vt:lpwstr>0x010100265243D18500464E97D3540E6B47D54F</vt:lpwstr>
  </property>
</Properties>
</file>